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4"/>
  </p:notesMasterIdLst>
  <p:handoutMasterIdLst>
    <p:handoutMasterId r:id="rId55"/>
  </p:handoutMasterIdLst>
  <p:sldIdLst>
    <p:sldId id="288" r:id="rId2"/>
    <p:sldId id="256" r:id="rId3"/>
    <p:sldId id="257" r:id="rId4"/>
    <p:sldId id="258" r:id="rId5"/>
    <p:sldId id="287" r:id="rId6"/>
    <p:sldId id="275" r:id="rId7"/>
    <p:sldId id="264" r:id="rId8"/>
    <p:sldId id="273" r:id="rId9"/>
    <p:sldId id="265" r:id="rId10"/>
    <p:sldId id="276" r:id="rId11"/>
    <p:sldId id="267" r:id="rId12"/>
    <p:sldId id="266" r:id="rId13"/>
    <p:sldId id="274" r:id="rId14"/>
    <p:sldId id="272" r:id="rId15"/>
    <p:sldId id="268" r:id="rId16"/>
    <p:sldId id="261" r:id="rId17"/>
    <p:sldId id="262" r:id="rId18"/>
    <p:sldId id="277" r:id="rId19"/>
    <p:sldId id="278" r:id="rId20"/>
    <p:sldId id="269" r:id="rId21"/>
    <p:sldId id="270" r:id="rId22"/>
    <p:sldId id="271" r:id="rId23"/>
    <p:sldId id="310" r:id="rId24"/>
    <p:sldId id="311" r:id="rId25"/>
    <p:sldId id="312" r:id="rId26"/>
    <p:sldId id="313" r:id="rId27"/>
    <p:sldId id="314" r:id="rId28"/>
    <p:sldId id="315" r:id="rId29"/>
    <p:sldId id="316" r:id="rId30"/>
    <p:sldId id="317" r:id="rId31"/>
    <p:sldId id="318" r:id="rId32"/>
    <p:sldId id="319" r:id="rId33"/>
    <p:sldId id="320" r:id="rId34"/>
    <p:sldId id="321" r:id="rId35"/>
    <p:sldId id="290"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 id="308" r:id="rId50"/>
    <p:sldId id="309" r:id="rId51"/>
    <p:sldId id="322" r:id="rId52"/>
    <p:sldId id="323" r:id="rId5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7" autoAdjust="0"/>
    <p:restoredTop sz="94654" autoAdjust="0"/>
  </p:normalViewPr>
  <p:slideViewPr>
    <p:cSldViewPr snapToObjects="1">
      <p:cViewPr varScale="1">
        <p:scale>
          <a:sx n="86" d="100"/>
          <a:sy n="86" d="100"/>
        </p:scale>
        <p:origin x="-149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113B5B2-B135-41B1-AE0E-35A754EE957A}" type="datetimeFigureOut">
              <a:rPr lang="en-US" smtClean="0"/>
              <a:pPr/>
              <a:t>3/3/2013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28BD413-3028-42DA-90EE-AF53A87991D5}"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237EFB-0E0F-44AD-A613-8F0783B878A4}" type="datetimeFigureOut">
              <a:rPr lang="en-US" smtClean="0"/>
              <a:pPr/>
              <a:t>3/3/2013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7CB51B-A25A-4C71-BC6E-A0ABB41C729C}"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this point – after brief intro – we will have participants take a quick</a:t>
            </a:r>
            <a:r>
              <a:rPr lang="en-US" baseline="0" dirty="0" smtClean="0"/>
              <a:t> quiz – this is in handout</a:t>
            </a:r>
            <a:endParaRPr lang="en-US" dirty="0"/>
          </a:p>
        </p:txBody>
      </p:sp>
      <p:sp>
        <p:nvSpPr>
          <p:cNvPr id="4" name="Slide Number Placeholder 3"/>
          <p:cNvSpPr>
            <a:spLocks noGrp="1"/>
          </p:cNvSpPr>
          <p:nvPr>
            <p:ph type="sldNum" sz="quarter" idx="10"/>
          </p:nvPr>
        </p:nvSpPr>
        <p:spPr/>
        <p:txBody>
          <a:bodyPr/>
          <a:lstStyle/>
          <a:p>
            <a:fld id="{BE7CB51B-A25A-4C71-BC6E-A0ABB41C729C}"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a:t>
            </a:r>
            <a:r>
              <a:rPr lang="en-US" baseline="0" dirty="0" smtClean="0"/>
              <a:t> refer participants to handout to review an example of applying Professional Exemption Criteria</a:t>
            </a:r>
            <a:endParaRPr lang="en-US" dirty="0"/>
          </a:p>
        </p:txBody>
      </p:sp>
      <p:sp>
        <p:nvSpPr>
          <p:cNvPr id="4" name="Slide Number Placeholder 3"/>
          <p:cNvSpPr>
            <a:spLocks noGrp="1"/>
          </p:cNvSpPr>
          <p:nvPr>
            <p:ph type="sldNum" sz="quarter" idx="10"/>
          </p:nvPr>
        </p:nvSpPr>
        <p:spPr/>
        <p:txBody>
          <a:bodyPr/>
          <a:lstStyle/>
          <a:p>
            <a:fld id="{BE7CB51B-A25A-4C71-BC6E-A0ABB41C729C}" type="slidenum">
              <a:rPr lang="en-US" smtClean="0"/>
              <a:pPr/>
              <a:t>11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financial planning exemptions</a:t>
            </a:r>
            <a:endParaRPr lang="en-US" dirty="0"/>
          </a:p>
        </p:txBody>
      </p:sp>
      <p:sp>
        <p:nvSpPr>
          <p:cNvPr id="4" name="Slide Number Placeholder 3"/>
          <p:cNvSpPr>
            <a:spLocks noGrp="1"/>
          </p:cNvSpPr>
          <p:nvPr>
            <p:ph type="sldNum" sz="quarter" idx="10"/>
          </p:nvPr>
        </p:nvSpPr>
        <p:spPr/>
        <p:txBody>
          <a:bodyPr/>
          <a:lstStyle/>
          <a:p>
            <a:fld id="{BE7CB51B-A25A-4C71-BC6E-A0ABB41C729C}" type="slidenum">
              <a:rPr lang="en-US" smtClean="0"/>
              <a:pPr/>
              <a:t>12</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refer participants to the handout</a:t>
            </a:r>
            <a:r>
              <a:rPr lang="en-US" baseline="0" dirty="0" smtClean="0"/>
              <a:t> – specifically a sample checklist</a:t>
            </a:r>
            <a:endParaRPr lang="en-US" dirty="0"/>
          </a:p>
        </p:txBody>
      </p:sp>
      <p:sp>
        <p:nvSpPr>
          <p:cNvPr id="4" name="Slide Number Placeholder 3"/>
          <p:cNvSpPr>
            <a:spLocks noGrp="1"/>
          </p:cNvSpPr>
          <p:nvPr>
            <p:ph type="sldNum" sz="quarter" idx="10"/>
          </p:nvPr>
        </p:nvSpPr>
        <p:spPr/>
        <p:txBody>
          <a:bodyPr/>
          <a:lstStyle/>
          <a:p>
            <a:fld id="{CF9D0BBB-8131-44EA-80B4-0F50BF801E44}" type="slidenum">
              <a:rPr lang="en-US" smtClean="0"/>
              <a:pPr/>
              <a:t>32</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this</a:t>
            </a:r>
            <a:r>
              <a:rPr lang="en-US" baseline="0" dirty="0" smtClean="0"/>
              <a:t> point we will refer participants to our handouts – specifically the sample job description template and part of </a:t>
            </a:r>
            <a:r>
              <a:rPr lang="en-US" baseline="0" smtClean="0"/>
              <a:t>performance evaluation</a:t>
            </a:r>
            <a:endParaRPr lang="en-US" dirty="0"/>
          </a:p>
        </p:txBody>
      </p:sp>
      <p:sp>
        <p:nvSpPr>
          <p:cNvPr id="4" name="Slide Number Placeholder 3"/>
          <p:cNvSpPr>
            <a:spLocks noGrp="1"/>
          </p:cNvSpPr>
          <p:nvPr>
            <p:ph type="sldNum" sz="quarter" idx="10"/>
          </p:nvPr>
        </p:nvSpPr>
        <p:spPr/>
        <p:txBody>
          <a:bodyPr/>
          <a:lstStyle/>
          <a:p>
            <a:fld id="{FC057A30-F3FA-478E-8B56-1C35CB24F9E5}" type="slidenum">
              <a:rPr lang="en-US" smtClean="0"/>
              <a:pPr/>
              <a:t>37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this point, we will refer participants to sample guideline on organization,</a:t>
            </a:r>
            <a:r>
              <a:rPr lang="en-US" baseline="0" dirty="0" smtClean="0"/>
              <a:t> storing and securing employee (and employee’s family info)</a:t>
            </a:r>
            <a:endParaRPr lang="en-US" dirty="0"/>
          </a:p>
        </p:txBody>
      </p:sp>
      <p:sp>
        <p:nvSpPr>
          <p:cNvPr id="4" name="Slide Number Placeholder 3"/>
          <p:cNvSpPr>
            <a:spLocks noGrp="1"/>
          </p:cNvSpPr>
          <p:nvPr>
            <p:ph type="sldNum" sz="quarter" idx="10"/>
          </p:nvPr>
        </p:nvSpPr>
        <p:spPr/>
        <p:txBody>
          <a:bodyPr/>
          <a:lstStyle/>
          <a:p>
            <a:fld id="{FC057A30-F3FA-478E-8B56-1C35CB24F9E5}" type="slidenum">
              <a:rPr lang="en-US" smtClean="0"/>
              <a:pPr/>
              <a:t>44</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this point, we will refer participants</a:t>
            </a:r>
            <a:r>
              <a:rPr lang="en-US" baseline="0" dirty="0" smtClean="0"/>
              <a:t> to the handout on the basics on investigations</a:t>
            </a:r>
            <a:endParaRPr lang="en-US" dirty="0"/>
          </a:p>
        </p:txBody>
      </p:sp>
      <p:sp>
        <p:nvSpPr>
          <p:cNvPr id="4" name="Slide Number Placeholder 3"/>
          <p:cNvSpPr>
            <a:spLocks noGrp="1"/>
          </p:cNvSpPr>
          <p:nvPr>
            <p:ph type="sldNum" sz="quarter" idx="10"/>
          </p:nvPr>
        </p:nvSpPr>
        <p:spPr/>
        <p:txBody>
          <a:bodyPr/>
          <a:lstStyle/>
          <a:p>
            <a:fld id="{FC057A30-F3FA-478E-8B56-1C35CB24F9E5}" type="slidenum">
              <a:rPr lang="en-US" smtClean="0"/>
              <a:pPr/>
              <a:t>45</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this point, we will refer</a:t>
            </a:r>
            <a:r>
              <a:rPr lang="en-US" baseline="0" dirty="0" smtClean="0"/>
              <a:t> participants to sample of varying state laws  - in the handout.</a:t>
            </a:r>
            <a:endParaRPr lang="en-US" dirty="0"/>
          </a:p>
        </p:txBody>
      </p:sp>
      <p:sp>
        <p:nvSpPr>
          <p:cNvPr id="4" name="Slide Number Placeholder 3"/>
          <p:cNvSpPr>
            <a:spLocks noGrp="1"/>
          </p:cNvSpPr>
          <p:nvPr>
            <p:ph type="sldNum" sz="quarter" idx="10"/>
          </p:nvPr>
        </p:nvSpPr>
        <p:spPr/>
        <p:txBody>
          <a:bodyPr/>
          <a:lstStyle/>
          <a:p>
            <a:fld id="{FC057A30-F3FA-478E-8B56-1C35CB24F9E5}" type="slidenum">
              <a:rPr lang="en-US" smtClean="0"/>
              <a:pPr/>
              <a:t>50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 this point we refer</a:t>
            </a:r>
            <a:r>
              <a:rPr lang="en-US" baseline="0" dirty="0" smtClean="0"/>
              <a:t> participants to resource and next steps sheets in handout</a:t>
            </a:r>
            <a:endParaRPr lang="en-US" dirty="0"/>
          </a:p>
        </p:txBody>
      </p:sp>
      <p:sp>
        <p:nvSpPr>
          <p:cNvPr id="4" name="Slide Number Placeholder 3"/>
          <p:cNvSpPr>
            <a:spLocks noGrp="1"/>
          </p:cNvSpPr>
          <p:nvPr>
            <p:ph type="sldNum" sz="quarter" idx="10"/>
          </p:nvPr>
        </p:nvSpPr>
        <p:spPr/>
        <p:txBody>
          <a:bodyPr/>
          <a:lstStyle/>
          <a:p>
            <a:fld id="{BE7CB51B-A25A-4C71-BC6E-A0ABB41C729C}" type="slidenum">
              <a:rPr lang="en-US" smtClean="0"/>
              <a:pPr/>
              <a:t>51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00200" y="1295400"/>
            <a:ext cx="7086600" cy="10668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600200" y="2667000"/>
            <a:ext cx="7086600" cy="345916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1600200" y="1295400"/>
            <a:ext cx="7086600" cy="1066800"/>
          </a:xfrm>
        </p:spPr>
        <p:txBody>
          <a:bodyPr/>
          <a:lstStyle/>
          <a:p>
            <a:r>
              <a:rPr lang="en-US" dirty="0" smtClean="0"/>
              <a:t>Click to edit Master title style</a:t>
            </a:r>
            <a:endParaRPr lang="en-US" dirty="0"/>
          </a:p>
        </p:txBody>
      </p:sp>
      <p:sp>
        <p:nvSpPr>
          <p:cNvPr id="4" name="Content Placeholder 2"/>
          <p:cNvSpPr>
            <a:spLocks noGrp="1"/>
          </p:cNvSpPr>
          <p:nvPr>
            <p:ph idx="1"/>
          </p:nvPr>
        </p:nvSpPr>
        <p:spPr>
          <a:xfrm>
            <a:off x="1600200" y="2667000"/>
            <a:ext cx="7086600" cy="345916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3124200"/>
            <a:ext cx="6858000" cy="990599"/>
          </a:xfrm>
        </p:spPr>
        <p:txBody>
          <a:bodyPr/>
          <a:lstStyle/>
          <a:p>
            <a:r>
              <a:rPr lang="en-US" dirty="0"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5" descr="BSC Presenters Slide Background.pdf"/>
          <p:cNvPicPr>
            <a:picLocks noChangeAspect="1"/>
          </p:cNvPicPr>
          <p:nvPr userDrawn="1"/>
        </p:nvPicPr>
        <p:blipFill>
          <a:blip r:embed="rId5"/>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1600200" y="2819400"/>
            <a:ext cx="7086600" cy="1295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28" name="Picture 4" descr="BusinessSolutionsConf2013_Text_Color_Print_Vert.ai"/>
          <p:cNvPicPr>
            <a:picLocks noChangeAspect="1"/>
          </p:cNvPicPr>
          <p:nvPr userDrawn="1"/>
        </p:nvPicPr>
        <p:blipFill>
          <a:blip r:embed="rId6"/>
          <a:srcRect/>
          <a:stretch>
            <a:fillRect/>
          </a:stretch>
        </p:blipFill>
        <p:spPr bwMode="auto">
          <a:xfrm>
            <a:off x="304800" y="0"/>
            <a:ext cx="803275" cy="3200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hyperlink" Target="mailto:marydunlapconsulting@verizon.net" TargetMode="External"/><Relationship Id="rId2" Type="http://schemas.openxmlformats.org/officeDocument/2006/relationships/hyperlink" Target="http://www.marydunlapconsulting.com/" TargetMode="External"/><Relationship Id="rId1" Type="http://schemas.openxmlformats.org/officeDocument/2006/relationships/slideLayout" Target="../slideLayouts/slideLayout3.xml"/><Relationship Id="rId5" Type="http://schemas.openxmlformats.org/officeDocument/2006/relationships/hyperlink" Target="mailto:debra@lochlyncompany.com" TargetMode="External"/><Relationship Id="rId4" Type="http://schemas.openxmlformats.org/officeDocument/2006/relationships/hyperlink" Target="http://www.lochlyncompany.co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990600"/>
            <a:ext cx="6858000" cy="4648200"/>
          </a:xfrm>
        </p:spPr>
        <p:txBody>
          <a:bodyPr/>
          <a:lstStyle/>
          <a:p>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b="1" dirty="0" smtClean="0">
                <a:latin typeface="Arial" pitchFamily="34" charset="0"/>
                <a:cs typeface="Arial" pitchFamily="34" charset="0"/>
              </a:rPr>
              <a:t>Avoid the Money Pit:                             </a:t>
            </a:r>
            <a:r>
              <a:rPr lang="en-US" sz="2800" b="1" u="sng" dirty="0" smtClean="0">
                <a:latin typeface="Arial" pitchFamily="34" charset="0"/>
                <a:cs typeface="Arial" pitchFamily="34" charset="0"/>
              </a:rPr>
              <a:t/>
            </a:r>
            <a:br>
              <a:rPr lang="en-US" sz="2800" b="1" u="sng" dirty="0" smtClean="0">
                <a:latin typeface="Arial" pitchFamily="34" charset="0"/>
                <a:cs typeface="Arial" pitchFamily="34" charset="0"/>
              </a:rPr>
            </a:br>
            <a:r>
              <a:rPr lang="en-US" sz="2800" b="1" u="sng" dirty="0" smtClean="0">
                <a:latin typeface="Arial" pitchFamily="34" charset="0"/>
                <a:cs typeface="Arial" pitchFamily="34" charset="0"/>
              </a:rPr>
              <a:t/>
            </a:r>
            <a:br>
              <a:rPr lang="en-US" sz="2800" b="1" u="sng" dirty="0" smtClean="0">
                <a:latin typeface="Arial" pitchFamily="34" charset="0"/>
                <a:cs typeface="Arial" pitchFamily="34" charset="0"/>
              </a:rPr>
            </a:br>
            <a:r>
              <a:rPr lang="en-US" sz="2800" b="1" dirty="0" smtClean="0">
                <a:latin typeface="Arial" pitchFamily="34" charset="0"/>
                <a:cs typeface="Arial" pitchFamily="34" charset="0"/>
              </a:rPr>
              <a:t>How Human Resources Can </a:t>
            </a:r>
            <a:br>
              <a:rPr lang="en-US" sz="2800" b="1" dirty="0" smtClean="0">
                <a:latin typeface="Arial" pitchFamily="34" charset="0"/>
                <a:cs typeface="Arial" pitchFamily="34" charset="0"/>
              </a:rPr>
            </a:br>
            <a:r>
              <a:rPr lang="en-US" sz="2800" b="1" dirty="0" smtClean="0">
                <a:latin typeface="Arial" pitchFamily="34" charset="0"/>
                <a:cs typeface="Arial" pitchFamily="34" charset="0"/>
              </a:rPr>
              <a:t>Increase Your Profits, </a:t>
            </a:r>
            <a:br>
              <a:rPr lang="en-US" sz="2800" b="1" dirty="0" smtClean="0">
                <a:latin typeface="Arial" pitchFamily="34" charset="0"/>
                <a:cs typeface="Arial" pitchFamily="34" charset="0"/>
              </a:rPr>
            </a:br>
            <a:r>
              <a:rPr lang="en-US" sz="2800" b="1" dirty="0" smtClean="0">
                <a:latin typeface="Arial" pitchFamily="34" charset="0"/>
                <a:cs typeface="Arial" pitchFamily="34" charset="0"/>
              </a:rPr>
              <a:t>Gain the Respect of Your Employees and</a:t>
            </a:r>
            <a:br>
              <a:rPr lang="en-US" sz="2800" b="1" dirty="0" smtClean="0">
                <a:latin typeface="Arial" pitchFamily="34" charset="0"/>
                <a:cs typeface="Arial" pitchFamily="34" charset="0"/>
              </a:rPr>
            </a:br>
            <a:r>
              <a:rPr lang="en-US" sz="2800" b="1" dirty="0" smtClean="0">
                <a:latin typeface="Arial" pitchFamily="34" charset="0"/>
                <a:cs typeface="Arial" pitchFamily="34" charset="0"/>
              </a:rPr>
              <a:t>Raise the Viability of Your Business</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2000" i="1" dirty="0" smtClean="0">
                <a:latin typeface="Arial" pitchFamily="34" charset="0"/>
                <a:cs typeface="Arial" pitchFamily="34" charset="0"/>
              </a:rPr>
              <a:t>Mary Dunlap, CFP®, MBA</a:t>
            </a: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en-US" sz="2000" i="1" dirty="0" smtClean="0">
                <a:latin typeface="Arial" pitchFamily="34" charset="0"/>
                <a:cs typeface="Arial" pitchFamily="34" charset="0"/>
              </a:rPr>
              <a:t>Debi Girvin, SPHR</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r>
              <a:rPr lang="en-US" sz="1800" dirty="0" smtClean="0">
                <a:latin typeface="Arial" pitchFamily="34" charset="0"/>
                <a:cs typeface="Arial" pitchFamily="34" charset="0"/>
              </a:rPr>
              <a:t>8:45 am to 9:45 am – Saturday, March 9</a:t>
            </a:r>
            <a:r>
              <a:rPr lang="en-US" dirty="0" smtClean="0"/>
              <a:t/>
            </a:r>
            <a:br>
              <a:rPr lang="en-US" dirty="0" smtClean="0"/>
            </a:br>
            <a:endParaRPr lang="en-US" dirty="0"/>
          </a:p>
        </p:txBody>
      </p:sp>
      <p:sp>
        <p:nvSpPr>
          <p:cNvPr id="3" name="TextBox 2"/>
          <p:cNvSpPr txBox="1"/>
          <p:nvPr/>
        </p:nvSpPr>
        <p:spPr>
          <a:xfrm>
            <a:off x="1371600" y="5943600"/>
            <a:ext cx="6934200" cy="400110"/>
          </a:xfrm>
          <a:prstGeom prst="rect">
            <a:avLst/>
          </a:prstGeom>
          <a:noFill/>
        </p:spPr>
        <p:txBody>
          <a:bodyPr wrap="square" rtlCol="0">
            <a:spAutoFit/>
          </a:bodyPr>
          <a:lstStyle/>
          <a:p>
            <a:r>
              <a:rPr lang="en-US" sz="1000" i="1" dirty="0" smtClean="0"/>
              <a:t>This presentation is for informative purposes only and is not to be construed as legal advice.  You need to consult your experts, such as human resource consultant, attorney, to be aware of federal, local and state regulations and exceptions.</a:t>
            </a:r>
            <a:endParaRPr lang="en-US" sz="1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latin typeface="Arial" pitchFamily="34" charset="0"/>
                <a:cs typeface="Arial" pitchFamily="34" charset="0"/>
              </a:rPr>
              <a:t>Executive Exemption</a:t>
            </a:r>
            <a:endParaRPr lang="en-US" sz="4000" dirty="0">
              <a:latin typeface="Arial" pitchFamily="34" charset="0"/>
              <a:cs typeface="Arial" pitchFamily="34" charset="0"/>
            </a:endParaRPr>
          </a:p>
        </p:txBody>
      </p:sp>
      <p:sp>
        <p:nvSpPr>
          <p:cNvPr id="3" name="Content Placeholder 2"/>
          <p:cNvSpPr>
            <a:spLocks noGrp="1"/>
          </p:cNvSpPr>
          <p:nvPr>
            <p:ph idx="1"/>
          </p:nvPr>
        </p:nvSpPr>
        <p:spPr>
          <a:xfrm>
            <a:off x="1371600" y="2514600"/>
            <a:ext cx="7315200" cy="3611563"/>
          </a:xfrm>
        </p:spPr>
        <p:txBody>
          <a:bodyPr/>
          <a:lstStyle/>
          <a:p>
            <a:r>
              <a:rPr lang="en-US" sz="2800" u="sng" dirty="0" smtClean="0">
                <a:latin typeface="Arial" pitchFamily="34" charset="0"/>
                <a:cs typeface="Arial" pitchFamily="34" charset="0"/>
              </a:rPr>
              <a:t>Special rule for business owners</a:t>
            </a:r>
            <a:r>
              <a:rPr lang="en-US" sz="2800" dirty="0" smtClean="0">
                <a:latin typeface="Arial" pitchFamily="34" charset="0"/>
                <a:cs typeface="Arial" pitchFamily="34" charset="0"/>
              </a:rPr>
              <a:t>, an employee who owns at least a bona fide 20% equity interest in the enterprise in which employed, regardless of type of business organization and who is actively engaged in its management is considered a bona fide exempt executive.(does not need to be salaried)</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990600"/>
            <a:ext cx="7620000" cy="533400"/>
          </a:xfrm>
        </p:spPr>
        <p:txBody>
          <a:bodyPr/>
          <a:lstStyle/>
          <a:p>
            <a:r>
              <a:rPr lang="en-US" sz="3200" b="1" dirty="0" smtClean="0">
                <a:latin typeface="Arial" pitchFamily="34" charset="0"/>
                <a:cs typeface="Arial" pitchFamily="34" charset="0"/>
              </a:rPr>
              <a:t>“Learned” Professional Exemption</a:t>
            </a:r>
            <a:endParaRPr lang="en-US" sz="3200" dirty="0">
              <a:latin typeface="Arial" pitchFamily="34" charset="0"/>
              <a:cs typeface="Arial" pitchFamily="34" charset="0"/>
            </a:endParaRPr>
          </a:p>
        </p:txBody>
      </p:sp>
      <p:sp>
        <p:nvSpPr>
          <p:cNvPr id="3" name="Content Placeholder 2"/>
          <p:cNvSpPr>
            <a:spLocks noGrp="1"/>
          </p:cNvSpPr>
          <p:nvPr>
            <p:ph idx="1"/>
          </p:nvPr>
        </p:nvSpPr>
        <p:spPr>
          <a:xfrm>
            <a:off x="1371600" y="1676400"/>
            <a:ext cx="7315200" cy="4449763"/>
          </a:xfrm>
        </p:spPr>
        <p:txBody>
          <a:bodyPr/>
          <a:lstStyle/>
          <a:p>
            <a:pPr eaLnBrk="1" hangingPunct="1">
              <a:spcBef>
                <a:spcPct val="0"/>
              </a:spcBef>
              <a:spcAft>
                <a:spcPct val="50000"/>
              </a:spcAft>
            </a:pPr>
            <a:r>
              <a:rPr lang="en-US" sz="2200" dirty="0" smtClean="0">
                <a:latin typeface="Arial" pitchFamily="34" charset="0"/>
                <a:cs typeface="Arial" pitchFamily="34" charset="0"/>
              </a:rPr>
              <a:t>Salary Basis -- $455/week</a:t>
            </a:r>
          </a:p>
          <a:p>
            <a:pPr eaLnBrk="1" hangingPunct="1">
              <a:spcBef>
                <a:spcPct val="0"/>
              </a:spcBef>
              <a:spcAft>
                <a:spcPct val="50000"/>
              </a:spcAft>
            </a:pPr>
            <a:r>
              <a:rPr lang="en-US" sz="2200" dirty="0" smtClean="0">
                <a:latin typeface="Arial" pitchFamily="34" charset="0"/>
                <a:cs typeface="Arial" pitchFamily="34" charset="0"/>
              </a:rPr>
              <a:t>Primary duty of performing work requiring knowledge of an advanced type (defined as work which is primarily intellectual and varies in character and which includes work requiring the consistent exercise of discretion and judgment) in a field of science or learning customarily acquired by a prolonged course of specialized intellectual instruction </a:t>
            </a:r>
          </a:p>
          <a:p>
            <a:pPr lvl="1">
              <a:spcBef>
                <a:spcPct val="0"/>
              </a:spcBef>
              <a:spcAft>
                <a:spcPct val="50000"/>
              </a:spcAft>
            </a:pPr>
            <a:r>
              <a:rPr lang="en-US" sz="1800" dirty="0" smtClean="0">
                <a:latin typeface="Arial" pitchFamily="34" charset="0"/>
                <a:cs typeface="Arial" pitchFamily="34" charset="0"/>
              </a:rPr>
              <a:t>(However, the word “customarily” means the exemption may be available to employees in such professions who have substantially the same knowledge level and perform substantially the same work as the degreed employees, but who attained the advanced knowledge through a combination of work experience and intellectual instruction.) </a:t>
            </a:r>
          </a:p>
          <a:p>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838200"/>
            <a:ext cx="7086600" cy="1066800"/>
          </a:xfrm>
        </p:spPr>
        <p:txBody>
          <a:bodyPr/>
          <a:lstStyle/>
          <a:p>
            <a:r>
              <a:rPr lang="en-US" sz="4000" b="1" dirty="0" smtClean="0">
                <a:latin typeface="Arial" pitchFamily="34" charset="0"/>
                <a:cs typeface="Arial" pitchFamily="34" charset="0"/>
              </a:rPr>
              <a:t>Administrative Exemption</a:t>
            </a:r>
            <a:endParaRPr lang="en-US" sz="4000" dirty="0">
              <a:latin typeface="Arial" pitchFamily="34" charset="0"/>
              <a:cs typeface="Arial" pitchFamily="34" charset="0"/>
            </a:endParaRPr>
          </a:p>
        </p:txBody>
      </p:sp>
      <p:sp>
        <p:nvSpPr>
          <p:cNvPr id="3" name="Content Placeholder 2"/>
          <p:cNvSpPr>
            <a:spLocks noGrp="1"/>
          </p:cNvSpPr>
          <p:nvPr>
            <p:ph idx="1"/>
          </p:nvPr>
        </p:nvSpPr>
        <p:spPr>
          <a:xfrm>
            <a:off x="1600200" y="1905000"/>
            <a:ext cx="7086600" cy="3916363"/>
          </a:xfrm>
        </p:spPr>
        <p:txBody>
          <a:bodyPr/>
          <a:lstStyle/>
          <a:p>
            <a:pPr eaLnBrk="1" hangingPunct="1">
              <a:spcBef>
                <a:spcPct val="0"/>
              </a:spcBef>
              <a:spcAft>
                <a:spcPct val="50000"/>
              </a:spcAft>
            </a:pPr>
            <a:r>
              <a:rPr lang="en-US" sz="2800" dirty="0" smtClean="0">
                <a:latin typeface="Arial" pitchFamily="34" charset="0"/>
                <a:cs typeface="Arial" pitchFamily="34" charset="0"/>
              </a:rPr>
              <a:t>Salary Basis -- $455/week</a:t>
            </a:r>
          </a:p>
          <a:p>
            <a:pPr eaLnBrk="1" hangingPunct="1">
              <a:spcBef>
                <a:spcPct val="0"/>
              </a:spcBef>
              <a:spcAft>
                <a:spcPct val="50000"/>
              </a:spcAft>
            </a:pPr>
            <a:r>
              <a:rPr lang="en-US" sz="2800" dirty="0" smtClean="0">
                <a:latin typeface="Arial" pitchFamily="34" charset="0"/>
                <a:cs typeface="Arial" pitchFamily="34" charset="0"/>
              </a:rPr>
              <a:t>Primary duty of performing office or non-manual work directly related to the management or general business operations of the employer or the employer’s customers</a:t>
            </a:r>
          </a:p>
          <a:p>
            <a:pPr eaLnBrk="1" hangingPunct="1">
              <a:spcBef>
                <a:spcPct val="0"/>
              </a:spcBef>
              <a:spcAft>
                <a:spcPct val="50000"/>
              </a:spcAft>
            </a:pPr>
            <a:r>
              <a:rPr lang="en-US" sz="2800" dirty="0" smtClean="0">
                <a:latin typeface="Arial" pitchFamily="34" charset="0"/>
                <a:cs typeface="Arial" pitchFamily="34" charset="0"/>
              </a:rPr>
              <a:t>Primary duty includes the exercise of discretion and independent judgment with respect to matters of significance</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838200"/>
            <a:ext cx="7620000" cy="838200"/>
          </a:xfrm>
        </p:spPr>
        <p:txBody>
          <a:bodyPr/>
          <a:lstStyle/>
          <a:p>
            <a:r>
              <a:rPr lang="en-US" sz="2800" b="1" dirty="0" smtClean="0">
                <a:latin typeface="Arial" pitchFamily="34" charset="0"/>
                <a:cs typeface="Arial" pitchFamily="34" charset="0"/>
              </a:rPr>
              <a:t>Financial Services Industry Employees</a:t>
            </a:r>
            <a:endParaRPr lang="en-US" sz="2800" b="1" dirty="0">
              <a:latin typeface="Arial" pitchFamily="34" charset="0"/>
              <a:cs typeface="Arial" pitchFamily="34" charset="0"/>
            </a:endParaRPr>
          </a:p>
        </p:txBody>
      </p:sp>
      <p:sp>
        <p:nvSpPr>
          <p:cNvPr id="3" name="Content Placeholder 2"/>
          <p:cNvSpPr>
            <a:spLocks noGrp="1"/>
          </p:cNvSpPr>
          <p:nvPr>
            <p:ph idx="1"/>
          </p:nvPr>
        </p:nvSpPr>
        <p:spPr>
          <a:xfrm>
            <a:off x="1371600" y="1524000"/>
            <a:ext cx="7620000" cy="5105400"/>
          </a:xfrm>
        </p:spPr>
        <p:txBody>
          <a:bodyPr/>
          <a:lstStyle/>
          <a:p>
            <a:r>
              <a:rPr lang="en-US" sz="2000" dirty="0" smtClean="0">
                <a:latin typeface="Arial" pitchFamily="34" charset="0"/>
                <a:cs typeface="Arial" pitchFamily="34" charset="0"/>
              </a:rPr>
              <a:t>Salary Basis -- $455/week</a:t>
            </a:r>
          </a:p>
          <a:p>
            <a:r>
              <a:rPr lang="en-US" sz="2000" dirty="0" smtClean="0">
                <a:latin typeface="Arial" pitchFamily="34" charset="0"/>
                <a:cs typeface="Arial" pitchFamily="34" charset="0"/>
              </a:rPr>
              <a:t> “Employees in the financial services industry generally meet the duties requirements for the administrative exemption and are not entitled to overtime pay if </a:t>
            </a:r>
            <a:r>
              <a:rPr lang="en-US" sz="2000" b="1" dirty="0" smtClean="0">
                <a:latin typeface="Arial" pitchFamily="34" charset="0"/>
                <a:cs typeface="Arial" pitchFamily="34" charset="0"/>
              </a:rPr>
              <a:t>their duties include work such as</a:t>
            </a:r>
            <a:r>
              <a:rPr lang="en-US" sz="2000" dirty="0" smtClean="0">
                <a:latin typeface="Arial" pitchFamily="34" charset="0"/>
                <a:cs typeface="Arial" pitchFamily="34" charset="0"/>
              </a:rPr>
              <a:t>: </a:t>
            </a:r>
          </a:p>
          <a:p>
            <a:pPr lvl="1"/>
            <a:r>
              <a:rPr lang="en-US" sz="2000" dirty="0" smtClean="0">
                <a:latin typeface="Arial" pitchFamily="34" charset="0"/>
                <a:cs typeface="Arial" pitchFamily="34" charset="0"/>
              </a:rPr>
              <a:t>collecting and analyzing information regarding the customer’s income, assets, investments or debts; </a:t>
            </a:r>
          </a:p>
          <a:p>
            <a:pPr lvl="1"/>
            <a:r>
              <a:rPr lang="en-US" sz="2000" dirty="0" smtClean="0">
                <a:latin typeface="Arial" pitchFamily="34" charset="0"/>
                <a:cs typeface="Arial" pitchFamily="34" charset="0"/>
              </a:rPr>
              <a:t>determining which financial products best meet the customer’s needs and financial circumstances; </a:t>
            </a:r>
          </a:p>
          <a:p>
            <a:pPr lvl="1"/>
            <a:r>
              <a:rPr lang="en-US" sz="2000" dirty="0" smtClean="0">
                <a:latin typeface="Arial" pitchFamily="34" charset="0"/>
                <a:cs typeface="Arial" pitchFamily="34" charset="0"/>
              </a:rPr>
              <a:t>advising the customer regarding the advantages and disadvantages of different financial products; </a:t>
            </a:r>
          </a:p>
          <a:p>
            <a:pPr lvl="1"/>
            <a:r>
              <a:rPr lang="en-US" sz="2000" dirty="0" smtClean="0">
                <a:latin typeface="Arial" pitchFamily="34" charset="0"/>
                <a:cs typeface="Arial" pitchFamily="34" charset="0"/>
              </a:rPr>
              <a:t>marketing, servicing or promoting the employer’s financial products. </a:t>
            </a:r>
          </a:p>
          <a:p>
            <a:r>
              <a:rPr lang="en-US" sz="2000" dirty="0" smtClean="0">
                <a:latin typeface="Arial" pitchFamily="34" charset="0"/>
                <a:cs typeface="Arial" pitchFamily="34" charset="0"/>
              </a:rPr>
              <a:t>Must meet primary duties and discretion/independent judgment with respect to matters of significance requirements.</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066800"/>
            <a:ext cx="7086600" cy="1295400"/>
          </a:xfrm>
        </p:spPr>
        <p:txBody>
          <a:bodyPr/>
          <a:lstStyle/>
          <a:p>
            <a:r>
              <a:rPr lang="en-US" sz="3600" b="1" dirty="0" smtClean="0">
                <a:latin typeface="Arial" pitchFamily="34" charset="0"/>
                <a:cs typeface="Arial" pitchFamily="34" charset="0"/>
              </a:rPr>
              <a:t>Financial Services Industry Employees</a:t>
            </a:r>
            <a:endParaRPr lang="en-US" sz="3600" dirty="0">
              <a:latin typeface="Arial" pitchFamily="34" charset="0"/>
              <a:cs typeface="Arial" pitchFamily="34" charset="0"/>
            </a:endParaRPr>
          </a:p>
        </p:txBody>
      </p:sp>
      <p:sp>
        <p:nvSpPr>
          <p:cNvPr id="3" name="Content Placeholder 2"/>
          <p:cNvSpPr>
            <a:spLocks noGrp="1"/>
          </p:cNvSpPr>
          <p:nvPr>
            <p:ph idx="1"/>
          </p:nvPr>
        </p:nvSpPr>
        <p:spPr>
          <a:xfrm>
            <a:off x="1600200" y="2362200"/>
            <a:ext cx="7086600" cy="3763963"/>
          </a:xfrm>
        </p:spPr>
        <p:txBody>
          <a:bodyPr/>
          <a:lstStyle/>
          <a:p>
            <a:pPr>
              <a:spcAft>
                <a:spcPts val="600"/>
              </a:spcAft>
            </a:pPr>
            <a:r>
              <a:rPr lang="en-US" sz="2000" b="1" u="sng" dirty="0" smtClean="0">
                <a:latin typeface="Arial" pitchFamily="34" charset="0"/>
                <a:cs typeface="Arial" pitchFamily="34" charset="0"/>
              </a:rPr>
              <a:t>However, an employee whose primary duty is selling financial products does not qualify for the administrative exemption.</a:t>
            </a:r>
            <a:r>
              <a:rPr lang="en-US" sz="2000" dirty="0" smtClean="0">
                <a:latin typeface="Arial" pitchFamily="34" charset="0"/>
                <a:cs typeface="Arial" pitchFamily="34" charset="0"/>
              </a:rPr>
              <a:t> In applying the exemption, it does not matter whether the employee’s activities are aimed at an end user or an intermediary. The status of financial services employees is based on the duties they perform, not on the identity of the customer they serve.”</a:t>
            </a:r>
          </a:p>
          <a:p>
            <a:pPr>
              <a:spcAft>
                <a:spcPts val="600"/>
              </a:spcAft>
            </a:pPr>
            <a:r>
              <a:rPr lang="en-US" sz="2000" i="1" dirty="0" smtClean="0">
                <a:latin typeface="Arial" pitchFamily="34" charset="0"/>
                <a:cs typeface="Arial" pitchFamily="34" charset="0"/>
              </a:rPr>
              <a:t>U.S. Department of Labor – Wage and Hour Division; Fact Sheet #17M: Financial Services industry Employees and the Part 541 Exemptions Under the Fair Labor Standards Act (FLSA)</a:t>
            </a:r>
            <a:endParaRPr lang="en-US" sz="2000" dirty="0" smtClean="0">
              <a:latin typeface="Arial" pitchFamily="34" charset="0"/>
              <a:cs typeface="Arial" pitchFamily="34" charset="0"/>
            </a:endParaRP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14400"/>
            <a:ext cx="7086600" cy="838200"/>
          </a:xfrm>
        </p:spPr>
        <p:txBody>
          <a:bodyPr/>
          <a:lstStyle/>
          <a:p>
            <a:r>
              <a:rPr lang="en-US" sz="3800" b="1" dirty="0" smtClean="0">
                <a:latin typeface="Arial" pitchFamily="34" charset="0"/>
                <a:cs typeface="Arial" pitchFamily="34" charset="0"/>
              </a:rPr>
              <a:t>“Outside Sales” Employees</a:t>
            </a:r>
            <a:endParaRPr lang="en-US" sz="3800" dirty="0">
              <a:latin typeface="Arial" pitchFamily="34" charset="0"/>
              <a:cs typeface="Arial" pitchFamily="34" charset="0"/>
            </a:endParaRPr>
          </a:p>
        </p:txBody>
      </p:sp>
      <p:sp>
        <p:nvSpPr>
          <p:cNvPr id="3" name="Content Placeholder 2"/>
          <p:cNvSpPr>
            <a:spLocks noGrp="1"/>
          </p:cNvSpPr>
          <p:nvPr>
            <p:ph idx="1"/>
          </p:nvPr>
        </p:nvSpPr>
        <p:spPr>
          <a:xfrm>
            <a:off x="1600200" y="1752600"/>
            <a:ext cx="7086600" cy="4876800"/>
          </a:xfrm>
        </p:spPr>
        <p:txBody>
          <a:bodyPr/>
          <a:lstStyle/>
          <a:p>
            <a:pPr marL="280988" indent="-280988" eaLnBrk="1" hangingPunct="1">
              <a:spcBef>
                <a:spcPts val="600"/>
              </a:spcBef>
              <a:spcAft>
                <a:spcPts val="600"/>
              </a:spcAft>
            </a:pPr>
            <a:r>
              <a:rPr lang="en-US" sz="2600" dirty="0" smtClean="0">
                <a:latin typeface="Arial" pitchFamily="34" charset="0"/>
                <a:cs typeface="Arial" pitchFamily="34" charset="0"/>
              </a:rPr>
              <a:t>Primary duty is:</a:t>
            </a:r>
          </a:p>
          <a:p>
            <a:pPr lvl="1">
              <a:spcBef>
                <a:spcPts val="600"/>
              </a:spcBef>
              <a:spcAft>
                <a:spcPts val="600"/>
              </a:spcAft>
            </a:pPr>
            <a:r>
              <a:rPr lang="en-US" sz="2400" dirty="0" smtClean="0">
                <a:latin typeface="Arial" pitchFamily="34" charset="0"/>
                <a:cs typeface="Arial" pitchFamily="34" charset="0"/>
              </a:rPr>
              <a:t>making sales (as defined in the FLSA), or obtaining orders or contracts for services or for the use of facilities for which a consideration will be paid by the client or customer; and </a:t>
            </a:r>
          </a:p>
          <a:p>
            <a:pPr lvl="1">
              <a:spcBef>
                <a:spcPts val="600"/>
              </a:spcBef>
              <a:spcAft>
                <a:spcPts val="600"/>
              </a:spcAft>
            </a:pPr>
            <a:r>
              <a:rPr lang="en-US" sz="2400" dirty="0" smtClean="0">
                <a:latin typeface="Arial" pitchFamily="34" charset="0"/>
                <a:cs typeface="Arial" pitchFamily="34" charset="0"/>
              </a:rPr>
              <a:t>The employee must be customarily and regularly engaged away from the employer’s place or places of business. </a:t>
            </a:r>
          </a:p>
          <a:p>
            <a:r>
              <a:rPr lang="en-US" sz="2600" dirty="0" smtClean="0">
                <a:latin typeface="Arial" pitchFamily="34" charset="0"/>
                <a:cs typeface="Arial" pitchFamily="34" charset="0"/>
              </a:rPr>
              <a:t>Salary requirements of the regulation do not apply to the outside sales exemption</a:t>
            </a:r>
            <a:r>
              <a:rPr lang="en-US" sz="2800" dirty="0" smtClean="0">
                <a:latin typeface="Arial" pitchFamily="34" charset="0"/>
                <a:cs typeface="Arial" pitchFamily="34" charset="0"/>
              </a:rPr>
              <a:t>.</a:t>
            </a:r>
          </a:p>
          <a:p>
            <a:pPr lvl="1"/>
            <a:endParaRPr lang="en-US" sz="1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90600"/>
            <a:ext cx="7086600" cy="838200"/>
          </a:xfrm>
        </p:spPr>
        <p:txBody>
          <a:bodyPr/>
          <a:lstStyle/>
          <a:p>
            <a:r>
              <a:rPr lang="en-US" sz="2800" b="1" dirty="0" smtClean="0">
                <a:latin typeface="Arial" pitchFamily="34" charset="0"/>
                <a:cs typeface="Arial" pitchFamily="34" charset="0"/>
              </a:rPr>
              <a:t>Pay Reductions for Exempt Employees</a:t>
            </a:r>
            <a:endParaRPr lang="en-US" sz="2800" dirty="0">
              <a:latin typeface="Arial" pitchFamily="34" charset="0"/>
              <a:cs typeface="Arial" pitchFamily="34" charset="0"/>
            </a:endParaRPr>
          </a:p>
        </p:txBody>
      </p:sp>
      <p:sp>
        <p:nvSpPr>
          <p:cNvPr id="3" name="Content Placeholder 2"/>
          <p:cNvSpPr>
            <a:spLocks noGrp="1"/>
          </p:cNvSpPr>
          <p:nvPr>
            <p:ph idx="1"/>
          </p:nvPr>
        </p:nvSpPr>
        <p:spPr>
          <a:xfrm>
            <a:off x="1600200" y="1828800"/>
            <a:ext cx="7086600" cy="4297363"/>
          </a:xfrm>
        </p:spPr>
        <p:txBody>
          <a:bodyPr/>
          <a:lstStyle/>
          <a:p>
            <a:pPr eaLnBrk="1" hangingPunct="1">
              <a:spcBef>
                <a:spcPct val="0"/>
              </a:spcBef>
              <a:spcAft>
                <a:spcPct val="50000"/>
              </a:spcAft>
            </a:pPr>
            <a:r>
              <a:rPr lang="en-US" sz="2000" dirty="0" smtClean="0">
                <a:latin typeface="Arial" pitchFamily="34" charset="0"/>
                <a:cs typeface="Arial" pitchFamily="34" charset="0"/>
              </a:rPr>
              <a:t>Employers </a:t>
            </a:r>
            <a:r>
              <a:rPr lang="en-US" sz="2000" i="1" dirty="0" smtClean="0">
                <a:latin typeface="Arial" pitchFamily="34" charset="0"/>
                <a:cs typeface="Arial" pitchFamily="34" charset="0"/>
              </a:rPr>
              <a:t>may</a:t>
            </a:r>
            <a:r>
              <a:rPr lang="en-US" sz="2000" dirty="0" smtClean="0">
                <a:latin typeface="Arial" pitchFamily="34" charset="0"/>
                <a:cs typeface="Arial" pitchFamily="34" charset="0"/>
              </a:rPr>
              <a:t> require exempt employees to take vacation or PTO, including for a plant shutdown (W.H. Op. Ltrs. FLSA 2009-2 and -18)</a:t>
            </a:r>
          </a:p>
          <a:p>
            <a:pPr eaLnBrk="1" hangingPunct="1">
              <a:spcBef>
                <a:spcPct val="0"/>
              </a:spcBef>
              <a:spcAft>
                <a:spcPct val="50000"/>
              </a:spcAft>
            </a:pPr>
            <a:r>
              <a:rPr lang="en-US" sz="2000" dirty="0" smtClean="0">
                <a:latin typeface="Arial" pitchFamily="34" charset="0"/>
                <a:cs typeface="Arial" pitchFamily="34" charset="0"/>
              </a:rPr>
              <a:t>Employers </a:t>
            </a:r>
            <a:r>
              <a:rPr lang="en-US" sz="2000" i="1" dirty="0" smtClean="0">
                <a:latin typeface="Arial" pitchFamily="34" charset="0"/>
                <a:cs typeface="Arial" pitchFamily="34" charset="0"/>
              </a:rPr>
              <a:t>may</a:t>
            </a:r>
            <a:r>
              <a:rPr lang="en-US" sz="2000" dirty="0" smtClean="0">
                <a:latin typeface="Arial" pitchFamily="34" charset="0"/>
                <a:cs typeface="Arial" pitchFamily="34" charset="0"/>
              </a:rPr>
              <a:t> reduce exempt employee’s salary corresponding to a reduction in hours in the normal scheduled work week. (W.H. Op. Ltr. FLSA 2009-14)</a:t>
            </a:r>
          </a:p>
          <a:p>
            <a:pPr lvl="1" eaLnBrk="1" hangingPunct="1">
              <a:spcBef>
                <a:spcPct val="0"/>
              </a:spcBef>
              <a:spcAft>
                <a:spcPct val="50000"/>
              </a:spcAft>
            </a:pPr>
            <a:r>
              <a:rPr lang="en-US" sz="2000" dirty="0" smtClean="0">
                <a:latin typeface="Arial" pitchFamily="34" charset="0"/>
                <a:cs typeface="Arial" pitchFamily="34" charset="0"/>
              </a:rPr>
              <a:t>Must be a bona fide reduction not designed to circumvent the salary basis requirement, and must not bring the salary below the applicable minimum salary.</a:t>
            </a:r>
          </a:p>
          <a:p>
            <a:pPr lvl="1" eaLnBrk="1" hangingPunct="1">
              <a:spcBef>
                <a:spcPct val="0"/>
              </a:spcBef>
              <a:spcAft>
                <a:spcPct val="50000"/>
              </a:spcAft>
            </a:pPr>
            <a:r>
              <a:rPr lang="en-US" sz="2000" dirty="0" smtClean="0">
                <a:latin typeface="Arial" pitchFamily="34" charset="0"/>
                <a:cs typeface="Arial" pitchFamily="34" charset="0"/>
              </a:rPr>
              <a:t>May </a:t>
            </a:r>
            <a:r>
              <a:rPr lang="en-US" sz="2000" i="1" dirty="0" smtClean="0">
                <a:latin typeface="Arial" pitchFamily="34" charset="0"/>
                <a:cs typeface="Arial" pitchFamily="34" charset="0"/>
              </a:rPr>
              <a:t>not</a:t>
            </a:r>
            <a:r>
              <a:rPr lang="en-US" sz="2000" dirty="0" smtClean="0">
                <a:latin typeface="Arial" pitchFamily="34" charset="0"/>
                <a:cs typeface="Arial" pitchFamily="34" charset="0"/>
              </a:rPr>
              <a:t> determine the length of the workweek on a week-to-week basis.</a:t>
            </a:r>
          </a:p>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latin typeface="Arial" pitchFamily="34" charset="0"/>
                <a:cs typeface="Arial" pitchFamily="34" charset="0"/>
              </a:rPr>
              <a:t>Pay Reductions for Exempt Employees</a:t>
            </a:r>
            <a:endParaRPr lang="en-US" sz="2800" b="1" dirty="0">
              <a:latin typeface="Arial" pitchFamily="34" charset="0"/>
              <a:cs typeface="Arial" pitchFamily="34" charset="0"/>
            </a:endParaRPr>
          </a:p>
        </p:txBody>
      </p:sp>
      <p:sp>
        <p:nvSpPr>
          <p:cNvPr id="3" name="Content Placeholder 2"/>
          <p:cNvSpPr>
            <a:spLocks noGrp="1"/>
          </p:cNvSpPr>
          <p:nvPr>
            <p:ph idx="1"/>
          </p:nvPr>
        </p:nvSpPr>
        <p:spPr/>
        <p:txBody>
          <a:bodyPr/>
          <a:lstStyle/>
          <a:p>
            <a:r>
              <a:rPr lang="en-US" sz="2400" dirty="0" smtClean="0">
                <a:latin typeface="Arial" pitchFamily="34" charset="0"/>
                <a:cs typeface="Arial" pitchFamily="34" charset="0"/>
              </a:rPr>
              <a:t>Employers </a:t>
            </a:r>
            <a:r>
              <a:rPr lang="en-US" sz="2400" i="1" dirty="0" smtClean="0">
                <a:latin typeface="Arial" pitchFamily="34" charset="0"/>
                <a:cs typeface="Arial" pitchFamily="34" charset="0"/>
              </a:rPr>
              <a:t>may</a:t>
            </a:r>
            <a:r>
              <a:rPr lang="en-US" sz="2400" dirty="0" smtClean="0">
                <a:latin typeface="Arial" pitchFamily="34" charset="0"/>
                <a:cs typeface="Arial" pitchFamily="34" charset="0"/>
              </a:rPr>
              <a:t> institute “voluntary time-off” programs and may make deductions from salary in full-day increments. (W.H. Op. Ltr. FLSA 2009-14)</a:t>
            </a:r>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90600"/>
            <a:ext cx="7848600" cy="1524000"/>
          </a:xfrm>
        </p:spPr>
        <p:txBody>
          <a:bodyPr/>
          <a:lstStyle/>
          <a:p>
            <a:r>
              <a:rPr lang="en-US" sz="3000" b="1" dirty="0" smtClean="0">
                <a:latin typeface="Arial" pitchFamily="34" charset="0"/>
                <a:cs typeface="Arial" pitchFamily="34" charset="0"/>
              </a:rPr>
              <a:t>How Much Will This Cost Me                     (If I Don’t Handle It Properly Or Ignore It)?</a:t>
            </a:r>
            <a:endParaRPr lang="en-US" sz="3000" b="1" dirty="0">
              <a:latin typeface="Arial" pitchFamily="34" charset="0"/>
              <a:cs typeface="Arial" pitchFamily="34" charset="0"/>
            </a:endParaRPr>
          </a:p>
        </p:txBody>
      </p:sp>
      <p:sp>
        <p:nvSpPr>
          <p:cNvPr id="3" name="Content Placeholder 2"/>
          <p:cNvSpPr>
            <a:spLocks noGrp="1"/>
          </p:cNvSpPr>
          <p:nvPr>
            <p:ph idx="1"/>
          </p:nvPr>
        </p:nvSpPr>
        <p:spPr>
          <a:xfrm>
            <a:off x="1600200" y="2514600"/>
            <a:ext cx="7086600" cy="3916363"/>
          </a:xfrm>
        </p:spPr>
        <p:txBody>
          <a:bodyPr/>
          <a:lstStyle/>
          <a:p>
            <a:pPr>
              <a:spcBef>
                <a:spcPts val="600"/>
              </a:spcBef>
              <a:spcAft>
                <a:spcPts val="600"/>
              </a:spcAft>
            </a:pPr>
            <a:r>
              <a:rPr lang="en-US" sz="2600" dirty="0" smtClean="0">
                <a:latin typeface="Arial" pitchFamily="34" charset="0"/>
                <a:cs typeface="Arial" pitchFamily="34" charset="0"/>
              </a:rPr>
              <a:t>Back wages for all employees affected going back 3 years (including employer-paid taxes).</a:t>
            </a:r>
          </a:p>
          <a:p>
            <a:pPr>
              <a:spcBef>
                <a:spcPts val="600"/>
              </a:spcBef>
              <a:spcAft>
                <a:spcPts val="600"/>
              </a:spcAft>
            </a:pPr>
            <a:r>
              <a:rPr lang="en-US" sz="2600" dirty="0" smtClean="0">
                <a:latin typeface="Arial" pitchFamily="34" charset="0"/>
                <a:cs typeface="Arial" pitchFamily="34" charset="0"/>
              </a:rPr>
              <a:t>Punitive damages that could equal the amount of back wages paid or more.</a:t>
            </a:r>
          </a:p>
          <a:p>
            <a:pPr>
              <a:spcBef>
                <a:spcPts val="600"/>
              </a:spcBef>
              <a:spcAft>
                <a:spcPts val="600"/>
              </a:spcAft>
            </a:pPr>
            <a:r>
              <a:rPr lang="en-US" sz="2600" dirty="0" smtClean="0">
                <a:latin typeface="Arial" pitchFamily="34" charset="0"/>
                <a:cs typeface="Arial" pitchFamily="34" charset="0"/>
              </a:rPr>
              <a:t>Employees’ court and attorney fees.</a:t>
            </a:r>
          </a:p>
          <a:p>
            <a:pPr>
              <a:spcBef>
                <a:spcPts val="600"/>
              </a:spcBef>
              <a:spcAft>
                <a:spcPts val="600"/>
              </a:spcAft>
            </a:pPr>
            <a:r>
              <a:rPr lang="en-US" sz="2600" dirty="0" smtClean="0">
                <a:latin typeface="Arial" pitchFamily="34" charset="0"/>
                <a:cs typeface="Arial" pitchFamily="34" charset="0"/>
              </a:rPr>
              <a:t>Could place you “on the radar” for other federal or state agency audits. </a:t>
            </a:r>
            <a:endParaRPr lang="en-US" sz="2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743200"/>
            <a:ext cx="6858000" cy="1600200"/>
          </a:xfrm>
        </p:spPr>
        <p:txBody>
          <a:bodyPr/>
          <a:lstStyle/>
          <a:p>
            <a:r>
              <a:rPr lang="en-US" b="1" dirty="0" smtClean="0"/>
              <a:t>What Can I Do To Fix Or Correct It?</a:t>
            </a:r>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3"/>
          <p:cNvSpPr>
            <a:spLocks noGrp="1"/>
          </p:cNvSpPr>
          <p:nvPr>
            <p:ph type="ctrTitle"/>
          </p:nvPr>
        </p:nvSpPr>
        <p:spPr>
          <a:xfrm>
            <a:off x="1600200" y="914400"/>
            <a:ext cx="7162800" cy="990600"/>
          </a:xfrm>
        </p:spPr>
        <p:txBody>
          <a:bodyPr/>
          <a:lstStyle/>
          <a:p>
            <a:r>
              <a:rPr lang="en-US" dirty="0" smtClean="0">
                <a:latin typeface="Arial" charset="0"/>
                <a:cs typeface="Arial" charset="0"/>
              </a:rPr>
              <a:t>Exempt vs. Non-Exempt</a:t>
            </a:r>
          </a:p>
        </p:txBody>
      </p:sp>
      <p:sp>
        <p:nvSpPr>
          <p:cNvPr id="2051" name="TextBox 2"/>
          <p:cNvSpPr txBox="1">
            <a:spLocks noChangeArrowheads="1"/>
          </p:cNvSpPr>
          <p:nvPr/>
        </p:nvSpPr>
        <p:spPr bwMode="auto">
          <a:xfrm>
            <a:off x="1447800" y="4595813"/>
            <a:ext cx="7162800" cy="338554"/>
          </a:xfrm>
          <a:prstGeom prst="rect">
            <a:avLst/>
          </a:prstGeom>
          <a:noFill/>
          <a:ln w="9525">
            <a:noFill/>
            <a:miter lim="800000"/>
            <a:headEnd/>
            <a:tailEnd/>
          </a:ln>
        </p:spPr>
        <p:txBody>
          <a:bodyPr>
            <a:spAutoFit/>
          </a:bodyPr>
          <a:lstStyle/>
          <a:p>
            <a:endParaRPr lang="en-US" sz="1600" b="1" dirty="0">
              <a:cs typeface="Arial" charset="0"/>
            </a:endParaRPr>
          </a:p>
        </p:txBody>
      </p:sp>
      <p:sp>
        <p:nvSpPr>
          <p:cNvPr id="4" name="Rectangle 3"/>
          <p:cNvSpPr/>
          <p:nvPr/>
        </p:nvSpPr>
        <p:spPr>
          <a:xfrm>
            <a:off x="1447800" y="1905000"/>
            <a:ext cx="7315200" cy="4493538"/>
          </a:xfrm>
          <a:prstGeom prst="rect">
            <a:avLst/>
          </a:prstGeom>
        </p:spPr>
        <p:txBody>
          <a:bodyPr wrap="square">
            <a:spAutoFit/>
          </a:bodyPr>
          <a:lstStyle/>
          <a:p>
            <a:pPr>
              <a:spcAft>
                <a:spcPct val="50000"/>
              </a:spcAft>
            </a:pPr>
            <a:r>
              <a:rPr lang="en-US" sz="2400" b="1" dirty="0" smtClean="0"/>
              <a:t>What Are The Pitfalls I Need To Be Aware Of?</a:t>
            </a:r>
          </a:p>
          <a:p>
            <a:pPr>
              <a:spcAft>
                <a:spcPts val="600"/>
              </a:spcAft>
            </a:pPr>
            <a:r>
              <a:rPr lang="en-US" sz="2000" dirty="0" smtClean="0"/>
              <a:t>Wrongly classifying employees as exempt from overtime</a:t>
            </a:r>
          </a:p>
          <a:p>
            <a:pPr>
              <a:spcAft>
                <a:spcPts val="600"/>
              </a:spcAft>
            </a:pPr>
            <a:endParaRPr lang="en-US" sz="2000" dirty="0" smtClean="0"/>
          </a:p>
          <a:p>
            <a:pPr>
              <a:spcAft>
                <a:spcPts val="600"/>
              </a:spcAft>
            </a:pPr>
            <a:r>
              <a:rPr lang="en-US" sz="2000" dirty="0" smtClean="0"/>
              <a:t>Withholding of overtime pay for hours that were not approved</a:t>
            </a:r>
          </a:p>
          <a:p>
            <a:pPr>
              <a:spcAft>
                <a:spcPts val="600"/>
              </a:spcAft>
            </a:pPr>
            <a:endParaRPr lang="en-US" sz="2000" dirty="0" smtClean="0"/>
          </a:p>
          <a:p>
            <a:pPr>
              <a:spcAft>
                <a:spcPts val="600"/>
              </a:spcAft>
            </a:pPr>
            <a:r>
              <a:rPr lang="en-US" sz="2000" dirty="0" smtClean="0"/>
              <a:t>Claims of employee misclassification as exempt or not exempt from overtime pay under FLSA have increased 77% during the first half of this decade. </a:t>
            </a:r>
            <a:r>
              <a:rPr lang="en-US" sz="1200" b="1" i="1" dirty="0" smtClean="0"/>
              <a:t>SHRM HR Magazine 4/1/2008 “Guard Against FLSA Claims”  Vol 53, No 4 Diane Cadrain</a:t>
            </a:r>
            <a:endParaRPr lang="en-US" sz="1200" dirty="0" smtClean="0"/>
          </a:p>
          <a:p>
            <a:pPr>
              <a:spcAft>
                <a:spcPts val="600"/>
              </a:spcAft>
            </a:pPr>
            <a:endParaRPr lang="en-US" sz="2000" dirty="0" smtClean="0"/>
          </a:p>
          <a:p>
            <a:pPr>
              <a:spcAft>
                <a:spcPct val="50000"/>
              </a:spcAft>
            </a:pPr>
            <a:r>
              <a:rPr lang="en-US" sz="2000" dirty="0" smtClean="0"/>
              <a:t>Correcting the misclassified employee in a way that either increases the risk of lawsuit or increases the damages if sued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066800"/>
            <a:ext cx="7086600" cy="1143000"/>
          </a:xfrm>
        </p:spPr>
        <p:txBody>
          <a:bodyPr/>
          <a:lstStyle/>
          <a:p>
            <a:r>
              <a:rPr lang="en-US" sz="4000" b="1" dirty="0" smtClean="0">
                <a:latin typeface="Arial" pitchFamily="34" charset="0"/>
                <a:cs typeface="Arial" pitchFamily="34" charset="0"/>
              </a:rPr>
              <a:t>Compliance Audit</a:t>
            </a:r>
            <a:endParaRPr lang="en-US" sz="4000" dirty="0">
              <a:latin typeface="Arial" pitchFamily="34" charset="0"/>
              <a:cs typeface="Arial" pitchFamily="34" charset="0"/>
            </a:endParaRPr>
          </a:p>
        </p:txBody>
      </p:sp>
      <p:sp>
        <p:nvSpPr>
          <p:cNvPr id="3" name="Content Placeholder 2"/>
          <p:cNvSpPr>
            <a:spLocks noGrp="1"/>
          </p:cNvSpPr>
          <p:nvPr>
            <p:ph idx="1"/>
          </p:nvPr>
        </p:nvSpPr>
        <p:spPr>
          <a:xfrm>
            <a:off x="1600200" y="2209800"/>
            <a:ext cx="7086600" cy="3459163"/>
          </a:xfrm>
        </p:spPr>
        <p:txBody>
          <a:bodyPr/>
          <a:lstStyle/>
          <a:p>
            <a:pPr marL="280988" indent="-280988" eaLnBrk="1" hangingPunct="1">
              <a:spcBef>
                <a:spcPct val="0"/>
              </a:spcBef>
              <a:spcAft>
                <a:spcPct val="50000"/>
              </a:spcAft>
            </a:pPr>
            <a:r>
              <a:rPr lang="en-US" sz="2400" dirty="0" smtClean="0">
                <a:latin typeface="Arial" pitchFamily="34" charset="0"/>
                <a:cs typeface="Arial" pitchFamily="34" charset="0"/>
              </a:rPr>
              <a:t>Review exemptions and payroll policies and practices to determine compliance.</a:t>
            </a:r>
          </a:p>
          <a:p>
            <a:pPr marL="280988" indent="-280988" eaLnBrk="1" hangingPunct="1">
              <a:spcBef>
                <a:spcPct val="0"/>
              </a:spcBef>
              <a:spcAft>
                <a:spcPct val="50000"/>
              </a:spcAft>
            </a:pPr>
            <a:r>
              <a:rPr lang="en-US" sz="2400" dirty="0" smtClean="0">
                <a:latin typeface="Arial" pitchFamily="34" charset="0"/>
                <a:cs typeface="Arial" pitchFamily="34" charset="0"/>
              </a:rPr>
              <a:t>Find and fix problems before employees complain</a:t>
            </a:r>
          </a:p>
          <a:p>
            <a:pPr marL="280988" indent="-280988" eaLnBrk="1" hangingPunct="1">
              <a:spcBef>
                <a:spcPct val="0"/>
              </a:spcBef>
              <a:spcAft>
                <a:spcPct val="50000"/>
              </a:spcAft>
            </a:pPr>
            <a:r>
              <a:rPr lang="en-US" sz="2400" dirty="0" smtClean="0">
                <a:latin typeface="Arial" pitchFamily="34" charset="0"/>
                <a:cs typeface="Arial" pitchFamily="34" charset="0"/>
              </a:rPr>
              <a:t>Strategies for correcting errors</a:t>
            </a:r>
          </a:p>
          <a:p>
            <a:pPr marL="280988" indent="-280988" eaLnBrk="1" hangingPunct="1">
              <a:spcBef>
                <a:spcPct val="0"/>
              </a:spcBef>
              <a:spcAft>
                <a:spcPct val="50000"/>
              </a:spcAft>
            </a:pPr>
            <a:r>
              <a:rPr lang="en-US" sz="2400" dirty="0" smtClean="0">
                <a:latin typeface="Arial" pitchFamily="34" charset="0"/>
                <a:cs typeface="Arial" pitchFamily="34" charset="0"/>
              </a:rPr>
              <a:t>May be evidence of “good faith”</a:t>
            </a:r>
          </a:p>
          <a:p>
            <a:pPr marL="280988" indent="-280988">
              <a:spcBef>
                <a:spcPct val="0"/>
              </a:spcBef>
              <a:spcAft>
                <a:spcPct val="50000"/>
              </a:spcAft>
            </a:pPr>
            <a:r>
              <a:rPr lang="en-US" sz="2400" dirty="0" smtClean="0">
                <a:latin typeface="Arial" pitchFamily="34" charset="0"/>
                <a:cs typeface="Arial" pitchFamily="34" charset="0"/>
              </a:rPr>
              <a:t>Internal vs. external</a:t>
            </a:r>
          </a:p>
          <a:p>
            <a:pPr marL="280988" indent="-280988">
              <a:spcBef>
                <a:spcPct val="0"/>
              </a:spcBef>
              <a:spcAft>
                <a:spcPct val="50000"/>
              </a:spcAft>
            </a:pPr>
            <a:r>
              <a:rPr lang="en-US" sz="2400" dirty="0" smtClean="0">
                <a:latin typeface="Arial" pitchFamily="34" charset="0"/>
                <a:cs typeface="Arial" pitchFamily="34" charset="0"/>
              </a:rPr>
              <a:t>“Consultant” vs. legal counsel</a:t>
            </a:r>
          </a:p>
          <a:p>
            <a:pPr marL="280988" indent="-280988" eaLnBrk="1" hangingPunct="1">
              <a:spcBef>
                <a:spcPct val="0"/>
              </a:spcBef>
              <a:spcAft>
                <a:spcPct val="50000"/>
              </a:spcAft>
            </a:pPr>
            <a:endParaRPr lang="en-US" sz="2400" dirty="0" smtClean="0"/>
          </a:p>
          <a:p>
            <a:pPr marL="280988" indent="-280988" eaLnBrk="1" hangingPunct="1">
              <a:spcBef>
                <a:spcPct val="0"/>
              </a:spcBef>
              <a:spcAft>
                <a:spcPct val="50000"/>
              </a:spcAft>
            </a:pP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14400"/>
            <a:ext cx="7086600" cy="990600"/>
          </a:xfrm>
        </p:spPr>
        <p:txBody>
          <a:bodyPr/>
          <a:lstStyle/>
          <a:p>
            <a:r>
              <a:rPr lang="en-US" sz="4000" b="1" dirty="0" smtClean="0">
                <a:latin typeface="Arial" pitchFamily="34" charset="0"/>
                <a:cs typeface="Arial" pitchFamily="34" charset="0"/>
              </a:rPr>
              <a:t>Reduce Your Risks</a:t>
            </a:r>
            <a:endParaRPr lang="en-US" sz="4000" dirty="0">
              <a:latin typeface="Arial" pitchFamily="34" charset="0"/>
              <a:cs typeface="Arial" pitchFamily="34" charset="0"/>
            </a:endParaRPr>
          </a:p>
        </p:txBody>
      </p:sp>
      <p:sp>
        <p:nvSpPr>
          <p:cNvPr id="3" name="Content Placeholder 2"/>
          <p:cNvSpPr>
            <a:spLocks noGrp="1"/>
          </p:cNvSpPr>
          <p:nvPr>
            <p:ph idx="1"/>
          </p:nvPr>
        </p:nvSpPr>
        <p:spPr>
          <a:xfrm>
            <a:off x="1600200" y="1752600"/>
            <a:ext cx="7086600" cy="4572000"/>
          </a:xfrm>
        </p:spPr>
        <p:txBody>
          <a:bodyPr/>
          <a:lstStyle/>
          <a:p>
            <a:pPr eaLnBrk="1" hangingPunct="1">
              <a:spcBef>
                <a:spcPct val="0"/>
              </a:spcBef>
              <a:spcAft>
                <a:spcPct val="50000"/>
              </a:spcAft>
            </a:pPr>
            <a:r>
              <a:rPr lang="en-US" sz="2400" dirty="0" smtClean="0">
                <a:latin typeface="Arial" pitchFamily="34" charset="0"/>
                <a:cs typeface="Arial" pitchFamily="34" charset="0"/>
              </a:rPr>
              <a:t>Tough economic times may subject your company to more wage and hour suits.</a:t>
            </a:r>
          </a:p>
          <a:p>
            <a:pPr eaLnBrk="1" hangingPunct="1">
              <a:spcBef>
                <a:spcPct val="0"/>
              </a:spcBef>
              <a:spcAft>
                <a:spcPct val="50000"/>
              </a:spcAft>
            </a:pPr>
            <a:r>
              <a:rPr lang="en-US" sz="2400" dirty="0" smtClean="0">
                <a:latin typeface="Arial" pitchFamily="34" charset="0"/>
                <a:cs typeface="Arial" pitchFamily="34" charset="0"/>
              </a:rPr>
              <a:t>Update policies and practices to conform with law and regulations.</a:t>
            </a:r>
          </a:p>
          <a:p>
            <a:pPr lvl="1" eaLnBrk="1" hangingPunct="1">
              <a:spcBef>
                <a:spcPct val="0"/>
              </a:spcBef>
              <a:spcAft>
                <a:spcPct val="50000"/>
              </a:spcAft>
            </a:pPr>
            <a:r>
              <a:rPr lang="en-US" sz="2400" dirty="0" smtClean="0">
                <a:latin typeface="Arial" pitchFamily="34" charset="0"/>
                <a:cs typeface="Arial" pitchFamily="34" charset="0"/>
              </a:rPr>
              <a:t>Train managers regarding all policies and procedures.</a:t>
            </a:r>
          </a:p>
          <a:p>
            <a:pPr lvl="1" eaLnBrk="1" hangingPunct="1">
              <a:spcBef>
                <a:spcPct val="0"/>
              </a:spcBef>
              <a:spcAft>
                <a:spcPct val="50000"/>
              </a:spcAft>
            </a:pPr>
            <a:r>
              <a:rPr lang="en-US" sz="2400" dirty="0" smtClean="0">
                <a:latin typeface="Arial" pitchFamily="34" charset="0"/>
                <a:cs typeface="Arial" pitchFamily="34" charset="0"/>
              </a:rPr>
              <a:t>Avoid the temptation to cut corners.</a:t>
            </a:r>
          </a:p>
          <a:p>
            <a:pPr lvl="1" eaLnBrk="1" hangingPunct="1">
              <a:spcBef>
                <a:spcPct val="0"/>
              </a:spcBef>
              <a:spcAft>
                <a:spcPct val="50000"/>
              </a:spcAft>
            </a:pPr>
            <a:r>
              <a:rPr lang="en-US" sz="2400" dirty="0" smtClean="0">
                <a:latin typeface="Arial" pitchFamily="34" charset="0"/>
                <a:cs typeface="Arial" pitchFamily="34" charset="0"/>
              </a:rPr>
              <a:t>Keep handbooks &amp; job descriptions current and accurate.</a:t>
            </a:r>
          </a:p>
          <a:p>
            <a:pPr eaLnBrk="1" hangingPunct="1">
              <a:spcBef>
                <a:spcPct val="0"/>
              </a:spcBef>
              <a:spcAft>
                <a:spcPct val="50000"/>
              </a:spcAft>
            </a:pPr>
            <a:r>
              <a:rPr lang="en-US" sz="2400" dirty="0" smtClean="0">
                <a:latin typeface="Arial" pitchFamily="34" charset="0"/>
                <a:cs typeface="Arial" pitchFamily="34" charset="0"/>
              </a:rPr>
              <a:t>Base exemption decisions on actual duties.</a:t>
            </a:r>
          </a:p>
          <a:p>
            <a:pPr eaLnBrk="1" hangingPunct="1">
              <a:spcBef>
                <a:spcPct val="0"/>
              </a:spcBef>
              <a:spcAft>
                <a:spcPct val="50000"/>
              </a:spcAft>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2590800"/>
            <a:ext cx="7086600" cy="2773363"/>
          </a:xfrm>
        </p:spPr>
        <p:txBody>
          <a:bodyPr/>
          <a:lstStyle/>
          <a:p>
            <a:pPr eaLnBrk="1" hangingPunct="1">
              <a:spcBef>
                <a:spcPct val="0"/>
              </a:spcBef>
              <a:spcAft>
                <a:spcPct val="50000"/>
              </a:spcAft>
            </a:pPr>
            <a:r>
              <a:rPr lang="en-US" sz="2400" dirty="0" smtClean="0">
                <a:latin typeface="Arial" pitchFamily="34" charset="0"/>
                <a:cs typeface="Arial" pitchFamily="34" charset="0"/>
              </a:rPr>
              <a:t>Comply with the salary basis test.</a:t>
            </a:r>
          </a:p>
          <a:p>
            <a:pPr eaLnBrk="1" hangingPunct="1">
              <a:spcBef>
                <a:spcPct val="0"/>
              </a:spcBef>
              <a:spcAft>
                <a:spcPct val="50000"/>
              </a:spcAft>
            </a:pPr>
            <a:r>
              <a:rPr lang="en-US" sz="2400" dirty="0" smtClean="0">
                <a:latin typeface="Arial" pitchFamily="34" charset="0"/>
                <a:cs typeface="Arial" pitchFamily="34" charset="0"/>
              </a:rPr>
              <a:t>Document payroll &amp; exemption decisions (and all other personnel actions).</a:t>
            </a:r>
          </a:p>
          <a:p>
            <a:pPr eaLnBrk="1" hangingPunct="1">
              <a:spcBef>
                <a:spcPct val="0"/>
              </a:spcBef>
              <a:spcAft>
                <a:spcPct val="50000"/>
              </a:spcAft>
            </a:pPr>
            <a:r>
              <a:rPr lang="en-US" sz="2400" dirty="0" smtClean="0">
                <a:latin typeface="Arial" pitchFamily="34" charset="0"/>
                <a:cs typeface="Arial" pitchFamily="34" charset="0"/>
              </a:rPr>
              <a:t>Audit your own compliance and make any necessary corrections</a:t>
            </a:r>
            <a:endParaRPr lang="en-US" sz="2400" dirty="0">
              <a:latin typeface="Arial" pitchFamily="34" charset="0"/>
              <a:cs typeface="Arial" pitchFamily="34" charset="0"/>
            </a:endParaRPr>
          </a:p>
        </p:txBody>
      </p:sp>
      <p:sp>
        <p:nvSpPr>
          <p:cNvPr id="4" name="TextBox 3"/>
          <p:cNvSpPr txBox="1"/>
          <p:nvPr/>
        </p:nvSpPr>
        <p:spPr>
          <a:xfrm>
            <a:off x="1600200" y="1295400"/>
            <a:ext cx="6858000" cy="707886"/>
          </a:xfrm>
          <a:prstGeom prst="rect">
            <a:avLst/>
          </a:prstGeom>
          <a:noFill/>
        </p:spPr>
        <p:txBody>
          <a:bodyPr wrap="square" rtlCol="0">
            <a:spAutoFit/>
          </a:bodyPr>
          <a:lstStyle/>
          <a:p>
            <a:pPr algn="ctr"/>
            <a:r>
              <a:rPr lang="en-US" sz="4000" b="1" dirty="0" smtClean="0">
                <a:latin typeface="Arial" pitchFamily="34" charset="0"/>
                <a:cs typeface="Arial" pitchFamily="34" charset="0"/>
              </a:rPr>
              <a:t>Reduce Your Risks</a:t>
            </a:r>
            <a:endParaRPr lang="en-US" sz="4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Box 2"/>
          <p:cNvSpPr txBox="1">
            <a:spLocks noChangeArrowheads="1"/>
          </p:cNvSpPr>
          <p:nvPr/>
        </p:nvSpPr>
        <p:spPr bwMode="auto">
          <a:xfrm>
            <a:off x="1447800" y="4595813"/>
            <a:ext cx="7162800" cy="307777"/>
          </a:xfrm>
          <a:prstGeom prst="rect">
            <a:avLst/>
          </a:prstGeom>
          <a:noFill/>
          <a:ln w="9525">
            <a:noFill/>
            <a:miter lim="800000"/>
            <a:headEnd/>
            <a:tailEnd/>
          </a:ln>
        </p:spPr>
        <p:txBody>
          <a:bodyPr>
            <a:spAutoFit/>
          </a:bodyPr>
          <a:lstStyle/>
          <a:p>
            <a:endParaRPr lang="en-US" sz="1400" dirty="0">
              <a:cs typeface="Arial" charset="0"/>
            </a:endParaRPr>
          </a:p>
        </p:txBody>
      </p:sp>
      <p:sp>
        <p:nvSpPr>
          <p:cNvPr id="6" name="Title 5"/>
          <p:cNvSpPr>
            <a:spLocks noGrp="1"/>
          </p:cNvSpPr>
          <p:nvPr>
            <p:ph type="ctrTitle"/>
          </p:nvPr>
        </p:nvSpPr>
        <p:spPr/>
        <p:txBody>
          <a:bodyPr/>
          <a:lstStyle/>
          <a:p>
            <a:r>
              <a:rPr lang="en-US" b="1" dirty="0" smtClean="0">
                <a:latin typeface="Arial" pitchFamily="34" charset="0"/>
                <a:cs typeface="Arial" pitchFamily="34" charset="0"/>
              </a:rPr>
              <a:t>Employee or Independent Contractor</a:t>
            </a:r>
            <a:endParaRPr lang="en-US"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Content Placeholder 2"/>
          <p:cNvSpPr>
            <a:spLocks noGrp="1"/>
          </p:cNvSpPr>
          <p:nvPr>
            <p:ph idx="1"/>
          </p:nvPr>
        </p:nvSpPr>
        <p:spPr bwMode="auto">
          <a:xfrm>
            <a:off x="1600200" y="1905000"/>
            <a:ext cx="7239000" cy="4648200"/>
          </a:xfrm>
          <a:noFill/>
          <a:ln>
            <a:miter lim="800000"/>
            <a:headEnd/>
            <a:tailEnd/>
          </a:ln>
        </p:spPr>
        <p:txBody>
          <a:bodyPr vert="horz" wrap="square" lIns="91440" tIns="45720" rIns="91440" bIns="45720" numCol="1" anchor="t" anchorCtr="0" compatLnSpc="1">
            <a:prstTxWarp prst="textNoShape">
              <a:avLst/>
            </a:prstTxWarp>
          </a:bodyPr>
          <a:lstStyle/>
          <a:p>
            <a:r>
              <a:rPr lang="en-US" sz="2000" dirty="0" smtClean="0">
                <a:latin typeface="Arial" pitchFamily="34" charset="0"/>
                <a:cs typeface="Arial" pitchFamily="34" charset="0"/>
              </a:rPr>
              <a:t> “Since 2008</a:t>
            </a:r>
            <a:r>
              <a:rPr lang="en-US" sz="2000" u="sng" dirty="0" smtClean="0">
                <a:latin typeface="Arial" pitchFamily="34" charset="0"/>
                <a:cs typeface="Arial" pitchFamily="34" charset="0"/>
              </a:rPr>
              <a:t>, almost half of the states have enacted one or more independent contractor laws</a:t>
            </a:r>
            <a:r>
              <a:rPr lang="en-US" sz="2000" dirty="0" smtClean="0">
                <a:latin typeface="Arial" pitchFamily="34" charset="0"/>
                <a:cs typeface="Arial" pitchFamily="34" charset="0"/>
              </a:rPr>
              <a:t>. </a:t>
            </a:r>
            <a:r>
              <a:rPr lang="en-US" sz="2000" u="sng" dirty="0" smtClean="0">
                <a:latin typeface="Arial" pitchFamily="34" charset="0"/>
                <a:cs typeface="Arial" pitchFamily="34" charset="0"/>
              </a:rPr>
              <a:t>They lose millions a year in taxes </a:t>
            </a:r>
            <a:r>
              <a:rPr lang="en-US" sz="2000" dirty="0" smtClean="0">
                <a:latin typeface="Arial" pitchFamily="34" charset="0"/>
                <a:cs typeface="Arial" pitchFamily="34" charset="0"/>
              </a:rPr>
              <a:t>because employers don’t pay payroll taxes or contribute to state unemployment and workers’ compensation funds for such workers.”  </a:t>
            </a:r>
            <a:r>
              <a:rPr lang="en-US" sz="1400" b="1" i="1" dirty="0" smtClean="0">
                <a:latin typeface="Arial" pitchFamily="34" charset="0"/>
                <a:cs typeface="Arial" pitchFamily="34" charset="0"/>
              </a:rPr>
              <a:t>SHRM “States, Cities Go Beyond Federal Government – Watch for these 12 state and local regulatory trends”;  Deschenaux and Meinert; February 2013 </a:t>
            </a:r>
          </a:p>
          <a:p>
            <a:endParaRPr lang="en-US" sz="1800" dirty="0" smtClean="0">
              <a:latin typeface="Arial" pitchFamily="34" charset="0"/>
              <a:cs typeface="Arial" pitchFamily="34" charset="0"/>
            </a:endParaRPr>
          </a:p>
          <a:p>
            <a:r>
              <a:rPr lang="en-US" sz="2000" dirty="0" smtClean="0">
                <a:latin typeface="Arial" pitchFamily="34" charset="0"/>
                <a:cs typeface="Arial" pitchFamily="34" charset="0"/>
              </a:rPr>
              <a:t> Government revenue collections have steadily declined in the sluggish economy, so officials at all levels are keenly interested in plugging any leaks.  As USDOL recently put it in a press release, "misclassification generates substantial losses to the U.S. Treasury and the Social Security and Medicare funds, as well as to state Unemployment Insurance and workers' compensation funds."</a:t>
            </a:r>
          </a:p>
          <a:p>
            <a:endParaRPr lang="en-US" sz="1400" dirty="0" smtClean="0">
              <a:latin typeface="Arial" charset="0"/>
              <a:cs typeface="Arial" charset="0"/>
            </a:endParaRPr>
          </a:p>
        </p:txBody>
      </p:sp>
      <p:sp>
        <p:nvSpPr>
          <p:cNvPr id="4" name="Title 3"/>
          <p:cNvSpPr>
            <a:spLocks noGrp="1"/>
          </p:cNvSpPr>
          <p:nvPr>
            <p:ph type="title"/>
          </p:nvPr>
        </p:nvSpPr>
        <p:spPr>
          <a:xfrm>
            <a:off x="1600200" y="1130156"/>
            <a:ext cx="7086600" cy="584775"/>
          </a:xfrm>
          <a:prstGeom prst="rect">
            <a:avLst/>
          </a:prstGeom>
        </p:spPr>
        <p:txBody>
          <a:bodyPr wrap="square">
            <a:spAutoFit/>
          </a:bodyPr>
          <a:lstStyle/>
          <a:p>
            <a:pPr lvl="0"/>
            <a:r>
              <a:rPr lang="en-US" sz="3200" b="1" dirty="0" smtClean="0">
                <a:latin typeface="Arial" pitchFamily="34" charset="0"/>
              </a:rPr>
              <a:t>So What's </a:t>
            </a:r>
            <a:r>
              <a:rPr lang="en-US" sz="3200" b="1" dirty="0">
                <a:latin typeface="Arial" pitchFamily="34" charset="0"/>
              </a:rPr>
              <a:t>The Big Deal?</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990600"/>
            <a:ext cx="7924800" cy="838200"/>
          </a:xfrm>
        </p:spPr>
        <p:txBody>
          <a:bodyPr/>
          <a:lstStyle/>
          <a:p>
            <a:r>
              <a:rPr lang="en-US" sz="2600" b="1" dirty="0" smtClean="0">
                <a:latin typeface="Arial" pitchFamily="34" charset="0"/>
                <a:cs typeface="Arial" pitchFamily="34" charset="0"/>
              </a:rPr>
              <a:t>What Are The Pitfalls That I Should Be Aware Of?</a:t>
            </a:r>
            <a:endParaRPr lang="en-US" sz="2600" b="1" dirty="0">
              <a:latin typeface="Arial" pitchFamily="34" charset="0"/>
              <a:cs typeface="Arial" pitchFamily="34" charset="0"/>
            </a:endParaRPr>
          </a:p>
        </p:txBody>
      </p:sp>
      <p:sp>
        <p:nvSpPr>
          <p:cNvPr id="3" name="Content Placeholder 2"/>
          <p:cNvSpPr>
            <a:spLocks noGrp="1"/>
          </p:cNvSpPr>
          <p:nvPr>
            <p:ph idx="1"/>
          </p:nvPr>
        </p:nvSpPr>
        <p:spPr>
          <a:xfrm>
            <a:off x="1600200" y="1828800"/>
            <a:ext cx="7086600" cy="4297363"/>
          </a:xfrm>
        </p:spPr>
        <p:txBody>
          <a:bodyPr/>
          <a:lstStyle/>
          <a:p>
            <a:r>
              <a:rPr lang="en-US" sz="2400" dirty="0" smtClean="0">
                <a:latin typeface="Arial" pitchFamily="34" charset="0"/>
                <a:cs typeface="Arial" pitchFamily="34" charset="0"/>
              </a:rPr>
              <a:t>Hiring an independent contractor and directing them as you would an employee</a:t>
            </a:r>
          </a:p>
          <a:p>
            <a:pPr lvl="1"/>
            <a:r>
              <a:rPr lang="en-US" sz="2000" dirty="0" smtClean="0">
                <a:latin typeface="Arial" pitchFamily="34" charset="0"/>
                <a:cs typeface="Arial" pitchFamily="34" charset="0"/>
              </a:rPr>
              <a:t>Would be determined to have “employee status” if audited</a:t>
            </a:r>
          </a:p>
          <a:p>
            <a:r>
              <a:rPr lang="en-US" sz="2400" dirty="0" smtClean="0">
                <a:latin typeface="Arial" pitchFamily="34" charset="0"/>
                <a:cs typeface="Arial" pitchFamily="34" charset="0"/>
              </a:rPr>
              <a:t>Thinking that independent contractors are always a more “cost efficient/effective” way to get work done.</a:t>
            </a:r>
          </a:p>
          <a:p>
            <a:r>
              <a:rPr lang="en-US" sz="2400" dirty="0" smtClean="0">
                <a:latin typeface="Arial" pitchFamily="34" charset="0"/>
                <a:cs typeface="Arial" pitchFamily="34" charset="0"/>
              </a:rPr>
              <a:t>Hiring an independent contractor and not having the appropriate agreements and outline of work to be done.</a:t>
            </a:r>
          </a:p>
          <a:p>
            <a:pPr lvl="1"/>
            <a:r>
              <a:rPr lang="en-US" sz="2000" dirty="0" smtClean="0">
                <a:latin typeface="Arial" pitchFamily="34" charset="0"/>
                <a:cs typeface="Arial" pitchFamily="34" charset="0"/>
              </a:rPr>
              <a:t>Would be determined to have “employee status” if audited and requires time and money to appeal and correct.</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bwMode="auto">
          <a:xfrm>
            <a:off x="1600200" y="2209800"/>
            <a:ext cx="7086600" cy="3916363"/>
          </a:xfrm>
          <a:noFill/>
          <a:ln>
            <a:miter lim="800000"/>
            <a:headEnd/>
            <a:tailEnd/>
          </a:ln>
        </p:spPr>
        <p:txBody>
          <a:bodyPr vert="horz" wrap="square" lIns="91440" tIns="45720" rIns="91440" bIns="45720" numCol="1" anchor="t" anchorCtr="0" compatLnSpc="1">
            <a:prstTxWarp prst="textNoShape">
              <a:avLst/>
            </a:prstTxWarp>
          </a:bodyPr>
          <a:lstStyle/>
          <a:p>
            <a:pPr marL="228600" indent="-228600">
              <a:spcBef>
                <a:spcPct val="60000"/>
              </a:spcBef>
              <a:buClr>
                <a:schemeClr val="tx1"/>
              </a:buClr>
              <a:buFont typeface="Wingdings" pitchFamily="2" charset="2"/>
              <a:buChar char="§"/>
            </a:pPr>
            <a:r>
              <a:rPr lang="en-US" sz="2000" dirty="0" smtClean="0">
                <a:effectLst/>
                <a:latin typeface="Arial" pitchFamily="34" charset="0"/>
                <a:cs typeface="Arial" pitchFamily="34" charset="0"/>
              </a:rPr>
              <a:t>Misclassification most commonly occurs when an employer improperly classifies a worker as an “independent contractor,” rather than as an “employee” </a:t>
            </a:r>
          </a:p>
          <a:p>
            <a:pPr marL="228600" indent="-228600">
              <a:spcBef>
                <a:spcPct val="60000"/>
              </a:spcBef>
              <a:buClr>
                <a:schemeClr val="tx1"/>
              </a:buClr>
              <a:buFont typeface="Wingdings" pitchFamily="2" charset="2"/>
              <a:buChar char="§"/>
            </a:pPr>
            <a:r>
              <a:rPr lang="en-US" sz="2000" dirty="0" smtClean="0">
                <a:effectLst/>
                <a:latin typeface="Arial" pitchFamily="34" charset="0"/>
                <a:cs typeface="Arial" pitchFamily="34" charset="0"/>
              </a:rPr>
              <a:t>The primary difference between an independent contractor and an employee is the employer’s “right to control” the worker.  With an </a:t>
            </a:r>
            <a:r>
              <a:rPr lang="en-US" sz="2000" i="1" dirty="0" smtClean="0">
                <a:effectLst/>
                <a:latin typeface="Arial" pitchFamily="34" charset="0"/>
                <a:cs typeface="Arial" pitchFamily="34" charset="0"/>
              </a:rPr>
              <a:t>employee</a:t>
            </a:r>
            <a:r>
              <a:rPr lang="en-US" sz="2000" dirty="0" smtClean="0">
                <a:effectLst/>
                <a:latin typeface="Arial" pitchFamily="34" charset="0"/>
                <a:cs typeface="Arial" pitchFamily="34" charset="0"/>
              </a:rPr>
              <a:t>, the employer:</a:t>
            </a:r>
          </a:p>
          <a:p>
            <a:pPr lvl="1">
              <a:spcBef>
                <a:spcPct val="60000"/>
              </a:spcBef>
              <a:buClr>
                <a:schemeClr val="tx1"/>
              </a:buClr>
              <a:buFont typeface="Wingdings" pitchFamily="2" charset="2"/>
              <a:buChar char="§"/>
            </a:pPr>
            <a:r>
              <a:rPr lang="en-US" sz="2000" dirty="0" smtClean="0">
                <a:effectLst/>
                <a:latin typeface="Arial" pitchFamily="34" charset="0"/>
                <a:cs typeface="Arial" pitchFamily="34" charset="0"/>
              </a:rPr>
              <a:t>Directs the worker</a:t>
            </a:r>
          </a:p>
          <a:p>
            <a:pPr lvl="1">
              <a:spcBef>
                <a:spcPct val="60000"/>
              </a:spcBef>
              <a:buClr>
                <a:schemeClr val="tx1"/>
              </a:buClr>
              <a:buFont typeface="Wingdings" pitchFamily="2" charset="2"/>
              <a:buChar char="§"/>
            </a:pPr>
            <a:r>
              <a:rPr lang="en-US" sz="2000" dirty="0" smtClean="0">
                <a:effectLst/>
                <a:latin typeface="Arial" pitchFamily="34" charset="0"/>
                <a:cs typeface="Arial" pitchFamily="34" charset="0"/>
              </a:rPr>
              <a:t>Determines what needs to be done (results) and </a:t>
            </a:r>
          </a:p>
          <a:p>
            <a:pPr lvl="1">
              <a:spcBef>
                <a:spcPct val="60000"/>
              </a:spcBef>
              <a:buClr>
                <a:schemeClr val="tx1"/>
              </a:buClr>
              <a:buFont typeface="Wingdings" pitchFamily="2" charset="2"/>
              <a:buChar char="§"/>
            </a:pPr>
            <a:r>
              <a:rPr lang="en-US" sz="2000" dirty="0" smtClean="0">
                <a:effectLst/>
                <a:latin typeface="Arial" pitchFamily="34" charset="0"/>
                <a:cs typeface="Arial" pitchFamily="34" charset="0"/>
              </a:rPr>
              <a:t>Controls how it is to be done (means). </a:t>
            </a:r>
          </a:p>
          <a:p>
            <a:endParaRPr lang="en-US" dirty="0" smtClean="0">
              <a:latin typeface="Arial" charset="0"/>
              <a:cs typeface="Arial" charset="0"/>
            </a:endParaRPr>
          </a:p>
        </p:txBody>
      </p:sp>
      <p:sp>
        <p:nvSpPr>
          <p:cNvPr id="4" name="Rectangle 11"/>
          <p:cNvSpPr>
            <a:spLocks noGrp="1" noChangeArrowheads="1"/>
          </p:cNvSpPr>
          <p:nvPr>
            <p:ph type="title"/>
          </p:nvPr>
        </p:nvSpPr>
        <p:spPr bwMode="auto">
          <a:xfrm>
            <a:off x="1600200" y="990600"/>
            <a:ext cx="7086600" cy="1219200"/>
          </a:xfrm>
          <a:prstGeom prst="rect">
            <a:avLst/>
          </a:prstGeom>
          <a:noFill/>
          <a:ln w="9525">
            <a:noFill/>
            <a:miter lim="800000"/>
            <a:headEnd/>
            <a:tailEnd/>
          </a:ln>
          <a:effectLst/>
        </p:spPr>
        <p:txBody>
          <a:bodyPr anchor="ctr"/>
          <a:lstStyle/>
          <a:p>
            <a:pPr>
              <a:defRPr/>
            </a:pPr>
            <a:r>
              <a:rPr lang="en-US" sz="3200" b="1" dirty="0">
                <a:latin typeface="Arial" charset="0"/>
              </a:rPr>
              <a:t>What Is Employee Misclassification?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Grp="1" noChangeArrowheads="1"/>
          </p:cNvSpPr>
          <p:nvPr>
            <p:ph type="ctrTitle"/>
          </p:nvPr>
        </p:nvSpPr>
        <p:spPr bwMode="auto">
          <a:xfrm>
            <a:off x="1371600" y="1143000"/>
            <a:ext cx="7543800" cy="954107"/>
          </a:xfrm>
          <a:prstGeom prst="rect">
            <a:avLst/>
          </a:prstGeom>
          <a:noFill/>
          <a:ln w="12700">
            <a:noFill/>
            <a:miter lim="800000"/>
            <a:headEnd type="none" w="sm" len="sm"/>
            <a:tailEnd type="none" w="sm" len="sm"/>
          </a:ln>
          <a:effectLst/>
        </p:spPr>
        <p:txBody>
          <a:bodyPr wrap="square">
            <a:spAutoFit/>
          </a:bodyPr>
          <a:lstStyle/>
          <a:p>
            <a:pPr>
              <a:spcBef>
                <a:spcPct val="50000"/>
              </a:spcBef>
              <a:defRPr/>
            </a:pPr>
            <a:r>
              <a:rPr lang="en-US" sz="2800" b="1" dirty="0">
                <a:latin typeface="Arial" charset="0"/>
              </a:rPr>
              <a:t>Why Is Employee Misclassification Harmful?</a:t>
            </a:r>
          </a:p>
        </p:txBody>
      </p:sp>
      <p:sp>
        <p:nvSpPr>
          <p:cNvPr id="4" name="Rectangle 3"/>
          <p:cNvSpPr/>
          <p:nvPr/>
        </p:nvSpPr>
        <p:spPr>
          <a:xfrm>
            <a:off x="1600200" y="2362200"/>
            <a:ext cx="6858000" cy="3785652"/>
          </a:xfrm>
          <a:prstGeom prst="rect">
            <a:avLst/>
          </a:prstGeom>
        </p:spPr>
        <p:txBody>
          <a:bodyPr wrap="square">
            <a:spAutoFit/>
          </a:bodyPr>
          <a:lstStyle/>
          <a:p>
            <a:pPr marL="292100" indent="-292100">
              <a:spcAft>
                <a:spcPct val="50000"/>
              </a:spcAft>
              <a:defRPr/>
            </a:pPr>
            <a:r>
              <a:rPr lang="en-US" sz="2000" b="1" u="sng" dirty="0"/>
              <a:t>Workers </a:t>
            </a:r>
            <a:r>
              <a:rPr lang="en-US" sz="2000" u="sng" dirty="0"/>
              <a:t>who are misclassified, may:</a:t>
            </a:r>
            <a:r>
              <a:rPr lang="en-US" sz="2000" dirty="0"/>
              <a:t> </a:t>
            </a:r>
          </a:p>
          <a:p>
            <a:pPr marL="292100" indent="-292100">
              <a:spcAft>
                <a:spcPct val="50000"/>
              </a:spcAft>
              <a:buFontTx/>
              <a:buChar char="•"/>
              <a:defRPr/>
            </a:pPr>
            <a:r>
              <a:rPr lang="en-US" sz="2000" dirty="0"/>
              <a:t>Be ineligible for such payments as unemployment insurance and workers’ compensation </a:t>
            </a:r>
          </a:p>
          <a:p>
            <a:pPr marL="292100" indent="-292100">
              <a:spcAft>
                <a:spcPct val="50000"/>
              </a:spcAft>
              <a:buFontTx/>
              <a:buChar char="•"/>
              <a:defRPr/>
            </a:pPr>
            <a:r>
              <a:rPr lang="en-US" sz="2000" dirty="0"/>
              <a:t>Lose other labor law protections, such as minimum and prevailing wage, overtime, health and safety, and family and medical leave </a:t>
            </a:r>
          </a:p>
          <a:p>
            <a:pPr marL="292100" indent="-292100">
              <a:spcAft>
                <a:spcPct val="50000"/>
              </a:spcAft>
              <a:buFontTx/>
              <a:buChar char="•"/>
              <a:defRPr/>
            </a:pPr>
            <a:r>
              <a:rPr lang="en-US" sz="2000" dirty="0"/>
              <a:t>Become liable for funding their full Social Security and Medicare taxes and for reporting their own income taxes</a:t>
            </a:r>
          </a:p>
          <a:p>
            <a:pPr marL="292100" indent="-292100">
              <a:spcAft>
                <a:spcPct val="50000"/>
              </a:spcAft>
              <a:buFontTx/>
              <a:buChar char="•"/>
              <a:defRPr/>
            </a:pPr>
            <a:r>
              <a:rPr lang="en-US" sz="2000" dirty="0"/>
              <a:t>Lose access to employer-based benefits, such as health insurance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2286000"/>
            <a:ext cx="7086600" cy="3840163"/>
          </a:xfrm>
        </p:spPr>
        <p:txBody>
          <a:bodyPr/>
          <a:lstStyle/>
          <a:p>
            <a:pPr marL="292100" indent="-292100">
              <a:lnSpc>
                <a:spcPct val="50000"/>
              </a:lnSpc>
              <a:spcAft>
                <a:spcPct val="50000"/>
              </a:spcAft>
            </a:pPr>
            <a:r>
              <a:rPr lang="en-US" sz="2000" b="1" u="sng" dirty="0" smtClean="0">
                <a:effectLst/>
                <a:latin typeface="Arial" charset="0"/>
              </a:rPr>
              <a:t>Taxpayers </a:t>
            </a:r>
            <a:r>
              <a:rPr lang="en-US" sz="2000" u="sng" dirty="0" smtClean="0">
                <a:effectLst/>
                <a:latin typeface="Arial" charset="0"/>
              </a:rPr>
              <a:t>lose because:</a:t>
            </a:r>
            <a:r>
              <a:rPr lang="en-US" sz="2000" dirty="0" smtClean="0">
                <a:effectLst/>
                <a:latin typeface="Arial" charset="0"/>
              </a:rPr>
              <a:t> </a:t>
            </a:r>
          </a:p>
          <a:p>
            <a:pPr marL="292100" indent="-292100">
              <a:buFontTx/>
              <a:buChar char="•"/>
            </a:pPr>
            <a:r>
              <a:rPr lang="en-US" sz="2000" dirty="0" smtClean="0">
                <a:effectLst/>
                <a:latin typeface="Arial" charset="0"/>
              </a:rPr>
              <a:t>Less unemployment taxes are collected to pay unemployment benefits, as taxable wages are underreported</a:t>
            </a:r>
          </a:p>
          <a:p>
            <a:pPr marL="292100" indent="-292100"/>
            <a:endParaRPr lang="en-US" sz="2000" dirty="0" smtClean="0">
              <a:effectLst/>
              <a:latin typeface="Arial" charset="0"/>
            </a:endParaRPr>
          </a:p>
          <a:p>
            <a:pPr marL="292100" indent="-292100">
              <a:buFontTx/>
              <a:buChar char="•"/>
            </a:pPr>
            <a:r>
              <a:rPr lang="en-US" sz="2000" dirty="0" smtClean="0">
                <a:effectLst/>
                <a:latin typeface="Arial" charset="0"/>
              </a:rPr>
              <a:t>The social safety net is harmed.  GAO estimates that in 2006, $2.72 billion was underpaid nationally in Social Security taxes, UI taxes and income taxes.  A recent study found that 10% of New York’s workers were misclassified </a:t>
            </a:r>
          </a:p>
          <a:p>
            <a:endParaRPr lang="en-US" sz="2000" dirty="0"/>
          </a:p>
        </p:txBody>
      </p:sp>
      <p:sp>
        <p:nvSpPr>
          <p:cNvPr id="4" name="Text Box 5"/>
          <p:cNvSpPr txBox="1">
            <a:spLocks noGrp="1" noChangeArrowheads="1"/>
          </p:cNvSpPr>
          <p:nvPr>
            <p:ph type="title"/>
          </p:nvPr>
        </p:nvSpPr>
        <p:spPr bwMode="auto">
          <a:xfrm>
            <a:off x="1600200" y="890081"/>
            <a:ext cx="7086600" cy="954107"/>
          </a:xfrm>
          <a:prstGeom prst="rect">
            <a:avLst/>
          </a:prstGeom>
          <a:noFill/>
          <a:ln w="12700">
            <a:noFill/>
            <a:miter lim="800000"/>
            <a:headEnd type="none" w="sm" len="sm"/>
            <a:tailEnd type="none" w="sm" len="sm"/>
          </a:ln>
          <a:effectLst/>
        </p:spPr>
        <p:txBody>
          <a:bodyPr wrap="square">
            <a:spAutoFit/>
          </a:bodyPr>
          <a:lstStyle/>
          <a:p>
            <a:pPr algn="ctr">
              <a:spcBef>
                <a:spcPct val="50000"/>
              </a:spcBef>
              <a:defRPr/>
            </a:pPr>
            <a:r>
              <a:rPr lang="en-US" sz="2800" b="1" dirty="0">
                <a:latin typeface="Arial" charset="0"/>
              </a:rPr>
              <a:t>Why Is Employee Misclassification Harmful?</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14400"/>
            <a:ext cx="7086600" cy="990600"/>
          </a:xfrm>
        </p:spPr>
        <p:txBody>
          <a:bodyPr/>
          <a:lstStyle/>
          <a:p>
            <a:r>
              <a:rPr lang="en-US" sz="3200" b="1" dirty="0" smtClean="0">
                <a:latin typeface="Arial" pitchFamily="34" charset="0"/>
                <a:cs typeface="Arial" pitchFamily="34" charset="0"/>
              </a:rPr>
              <a:t>Classifications Challenged – Triggering Events</a:t>
            </a:r>
            <a:endParaRPr lang="en-US" sz="3200" b="1" dirty="0">
              <a:latin typeface="Arial" pitchFamily="34" charset="0"/>
              <a:cs typeface="Arial" pitchFamily="34" charset="0"/>
            </a:endParaRPr>
          </a:p>
        </p:txBody>
      </p:sp>
      <p:sp>
        <p:nvSpPr>
          <p:cNvPr id="3" name="Content Placeholder 2"/>
          <p:cNvSpPr>
            <a:spLocks noGrp="1"/>
          </p:cNvSpPr>
          <p:nvPr>
            <p:ph idx="1"/>
          </p:nvPr>
        </p:nvSpPr>
        <p:spPr>
          <a:xfrm>
            <a:off x="1447800" y="2057400"/>
            <a:ext cx="7467600" cy="4068763"/>
          </a:xfrm>
        </p:spPr>
        <p:txBody>
          <a:bodyPr/>
          <a:lstStyle/>
          <a:p>
            <a:r>
              <a:rPr lang="en-US" sz="2800" dirty="0" smtClean="0">
                <a:latin typeface="Arial" pitchFamily="34" charset="0"/>
                <a:cs typeface="Arial" pitchFamily="34" charset="0"/>
              </a:rPr>
              <a:t>Federal or State tax audit</a:t>
            </a:r>
          </a:p>
          <a:p>
            <a:r>
              <a:rPr lang="en-US" sz="2800" dirty="0" smtClean="0">
                <a:latin typeface="Arial" pitchFamily="34" charset="0"/>
                <a:cs typeface="Arial" pitchFamily="34" charset="0"/>
              </a:rPr>
              <a:t>Benefits dispute – individual expecting time off or other benefits that employees are receiving</a:t>
            </a:r>
          </a:p>
          <a:p>
            <a:r>
              <a:rPr lang="en-US" sz="2800" dirty="0" smtClean="0">
                <a:latin typeface="Arial" pitchFamily="34" charset="0"/>
                <a:cs typeface="Arial" pitchFamily="34" charset="0"/>
              </a:rPr>
              <a:t>Worker’s compensation claim</a:t>
            </a:r>
          </a:p>
          <a:p>
            <a:r>
              <a:rPr lang="en-US" sz="2800" dirty="0" smtClean="0">
                <a:latin typeface="Arial" pitchFamily="34" charset="0"/>
                <a:cs typeface="Arial" pitchFamily="34" charset="0"/>
              </a:rPr>
              <a:t>Unemployment claim</a:t>
            </a:r>
          </a:p>
          <a:p>
            <a:r>
              <a:rPr lang="en-US" sz="2800" dirty="0" smtClean="0">
                <a:latin typeface="Arial" pitchFamily="34" charset="0"/>
                <a:cs typeface="Arial" pitchFamily="34" charset="0"/>
              </a:rPr>
              <a:t>Changes in number and types of tax forms filed by employer</a:t>
            </a:r>
          </a:p>
          <a:p>
            <a:r>
              <a:rPr lang="en-US" sz="2800" dirty="0" smtClean="0">
                <a:latin typeface="Arial" pitchFamily="34" charset="0"/>
                <a:cs typeface="Arial" pitchFamily="34" charset="0"/>
              </a:rPr>
              <a:t>Federal or State Department of Labor audit</a:t>
            </a: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600200" y="1066800"/>
            <a:ext cx="7086600" cy="1066800"/>
          </a:xfrm>
        </p:spPr>
        <p:txBody>
          <a:bodyPr/>
          <a:lstStyle/>
          <a:p>
            <a:pPr algn="l"/>
            <a:r>
              <a:rPr lang="en-US" sz="4000" b="1" dirty="0" smtClean="0">
                <a:latin typeface="Arial" pitchFamily="34" charset="0"/>
                <a:cs typeface="Arial" pitchFamily="34" charset="0"/>
              </a:rPr>
              <a:t>FLSA Basics</a:t>
            </a:r>
            <a:endParaRPr lang="en-US" sz="4000" dirty="0" smtClean="0">
              <a:latin typeface="Arial" pitchFamily="34" charset="0"/>
              <a:cs typeface="Arial" pitchFamily="34" charset="0"/>
            </a:endParaRPr>
          </a:p>
        </p:txBody>
      </p:sp>
      <p:sp>
        <p:nvSpPr>
          <p:cNvPr id="3075" name="Content Placeholder 2"/>
          <p:cNvSpPr>
            <a:spLocks noGrp="1"/>
          </p:cNvSpPr>
          <p:nvPr>
            <p:ph idx="1"/>
          </p:nvPr>
        </p:nvSpPr>
        <p:spPr bwMode="auto">
          <a:xfrm>
            <a:off x="1600200" y="1905000"/>
            <a:ext cx="7086600" cy="4221163"/>
          </a:xfrm>
          <a:noFill/>
          <a:ln>
            <a:miter lim="800000"/>
            <a:headEnd/>
            <a:tailEnd/>
          </a:ln>
        </p:spPr>
        <p:txBody>
          <a:bodyPr vert="horz" wrap="square" lIns="91440" tIns="45720" rIns="91440" bIns="45720" numCol="1" anchor="t" anchorCtr="0" compatLnSpc="1">
            <a:prstTxWarp prst="textNoShape">
              <a:avLst/>
            </a:prstTxWarp>
          </a:bodyPr>
          <a:lstStyle/>
          <a:p>
            <a:pPr eaLnBrk="1" hangingPunct="1">
              <a:spcBef>
                <a:spcPct val="0"/>
              </a:spcBef>
              <a:spcAft>
                <a:spcPct val="50000"/>
              </a:spcAft>
            </a:pPr>
            <a:r>
              <a:rPr lang="en-US" sz="2200" dirty="0" smtClean="0">
                <a:latin typeface="Arial" pitchFamily="34" charset="0"/>
                <a:cs typeface="Arial" pitchFamily="34" charset="0"/>
              </a:rPr>
              <a:t>http://www.dol.gov/whd/regs/compliance/hrg.htm</a:t>
            </a:r>
          </a:p>
          <a:p>
            <a:pPr eaLnBrk="1" hangingPunct="1">
              <a:spcBef>
                <a:spcPct val="0"/>
              </a:spcBef>
              <a:spcAft>
                <a:spcPct val="50000"/>
              </a:spcAft>
              <a:buNone/>
            </a:pPr>
            <a:r>
              <a:rPr lang="en-US" sz="2200" dirty="0" smtClean="0">
                <a:latin typeface="Arial" pitchFamily="34" charset="0"/>
                <a:cs typeface="Arial" pitchFamily="34" charset="0"/>
              </a:rPr>
              <a:t>Covers items such as:</a:t>
            </a:r>
          </a:p>
          <a:p>
            <a:pPr eaLnBrk="1" hangingPunct="1">
              <a:spcBef>
                <a:spcPct val="0"/>
              </a:spcBef>
              <a:spcAft>
                <a:spcPct val="50000"/>
              </a:spcAft>
            </a:pPr>
            <a:r>
              <a:rPr lang="en-US" sz="2200" dirty="0" smtClean="0">
                <a:latin typeface="Arial" pitchFamily="34" charset="0"/>
                <a:cs typeface="Arial" pitchFamily="34" charset="0"/>
              </a:rPr>
              <a:t>Overtime</a:t>
            </a:r>
          </a:p>
          <a:p>
            <a:pPr eaLnBrk="1" hangingPunct="1">
              <a:spcBef>
                <a:spcPct val="0"/>
              </a:spcBef>
              <a:spcAft>
                <a:spcPct val="50000"/>
              </a:spcAft>
            </a:pPr>
            <a:r>
              <a:rPr lang="en-US" sz="2200" dirty="0" smtClean="0">
                <a:latin typeface="Arial" pitchFamily="34" charset="0"/>
                <a:cs typeface="Arial" pitchFamily="34" charset="0"/>
              </a:rPr>
              <a:t>Exemptions from Overtime: Salary basis and duties tests</a:t>
            </a:r>
          </a:p>
          <a:p>
            <a:pPr eaLnBrk="1" hangingPunct="1">
              <a:spcBef>
                <a:spcPct val="0"/>
              </a:spcBef>
              <a:spcAft>
                <a:spcPct val="50000"/>
              </a:spcAft>
            </a:pPr>
            <a:r>
              <a:rPr lang="en-US" sz="2200" dirty="0" smtClean="0">
                <a:latin typeface="Arial" pitchFamily="34" charset="0"/>
                <a:cs typeface="Arial" pitchFamily="34" charset="0"/>
              </a:rPr>
              <a:t>Equal Pay Act</a:t>
            </a:r>
          </a:p>
          <a:p>
            <a:pPr eaLnBrk="1" hangingPunct="1">
              <a:spcBef>
                <a:spcPct val="0"/>
              </a:spcBef>
              <a:spcAft>
                <a:spcPct val="50000"/>
              </a:spcAft>
            </a:pPr>
            <a:r>
              <a:rPr lang="en-US" sz="2200" dirty="0" smtClean="0">
                <a:latin typeface="Arial" pitchFamily="34" charset="0"/>
                <a:cs typeface="Arial" pitchFamily="34" charset="0"/>
              </a:rPr>
              <a:t>Child labor</a:t>
            </a:r>
          </a:p>
          <a:p>
            <a:pPr eaLnBrk="1" hangingPunct="1">
              <a:spcBef>
                <a:spcPct val="0"/>
              </a:spcBef>
              <a:spcAft>
                <a:spcPct val="50000"/>
              </a:spcAft>
            </a:pPr>
            <a:r>
              <a:rPr lang="en-US" sz="2200" dirty="0" smtClean="0">
                <a:latin typeface="Arial" pitchFamily="34" charset="0"/>
                <a:cs typeface="Arial" pitchFamily="34" charset="0"/>
              </a:rPr>
              <a:t>Recordkeeping</a:t>
            </a:r>
          </a:p>
          <a:p>
            <a:pPr eaLnBrk="1" hangingPunct="1">
              <a:spcBef>
                <a:spcPct val="0"/>
              </a:spcBef>
              <a:spcAft>
                <a:spcPct val="50000"/>
              </a:spcAft>
            </a:pPr>
            <a:r>
              <a:rPr lang="en-US" sz="2200" dirty="0" smtClean="0">
                <a:latin typeface="Arial" pitchFamily="34" charset="0"/>
                <a:cs typeface="Arial" pitchFamily="34" charset="0"/>
              </a:rPr>
              <a:t>Penalties</a:t>
            </a:r>
          </a:p>
          <a:p>
            <a:pPr>
              <a:buNone/>
            </a:pPr>
            <a:endParaRPr lang="en-US" sz="1800"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914400"/>
            <a:ext cx="7543800" cy="1447800"/>
          </a:xfrm>
        </p:spPr>
        <p:txBody>
          <a:bodyPr/>
          <a:lstStyle/>
          <a:p>
            <a:r>
              <a:rPr lang="en-US" sz="3200" b="1" dirty="0" smtClean="0">
                <a:latin typeface="Arial" pitchFamily="34" charset="0"/>
                <a:cs typeface="Arial" pitchFamily="34" charset="0"/>
              </a:rPr>
              <a:t>How Much Will This Cost Me                  (If I Don’t Handle It Properly              Or Ignore It)?</a:t>
            </a:r>
            <a:endParaRPr lang="en-US" sz="3200" dirty="0">
              <a:latin typeface="Arial" pitchFamily="34" charset="0"/>
              <a:cs typeface="Arial" pitchFamily="34" charset="0"/>
            </a:endParaRPr>
          </a:p>
        </p:txBody>
      </p:sp>
      <p:sp>
        <p:nvSpPr>
          <p:cNvPr id="3" name="Content Placeholder 2"/>
          <p:cNvSpPr>
            <a:spLocks noGrp="1"/>
          </p:cNvSpPr>
          <p:nvPr>
            <p:ph idx="1"/>
          </p:nvPr>
        </p:nvSpPr>
        <p:spPr>
          <a:xfrm>
            <a:off x="1600200" y="2362200"/>
            <a:ext cx="7086600" cy="3763963"/>
          </a:xfrm>
        </p:spPr>
        <p:txBody>
          <a:bodyPr/>
          <a:lstStyle/>
          <a:p>
            <a:pPr>
              <a:buNone/>
            </a:pPr>
            <a:r>
              <a:rPr lang="en-US" dirty="0" smtClean="0">
                <a:latin typeface="Arial" pitchFamily="34" charset="0"/>
                <a:cs typeface="Arial" pitchFamily="34" charset="0"/>
              </a:rPr>
              <a:t>Cost from Audits or Investigations</a:t>
            </a:r>
          </a:p>
          <a:p>
            <a:r>
              <a:rPr lang="en-US" dirty="0" smtClean="0">
                <a:latin typeface="Arial" pitchFamily="34" charset="0"/>
                <a:cs typeface="Arial" pitchFamily="34" charset="0"/>
              </a:rPr>
              <a:t>Defending Your Position </a:t>
            </a:r>
          </a:p>
          <a:p>
            <a:pPr lvl="1"/>
            <a:r>
              <a:rPr lang="en-US" dirty="0" smtClean="0">
                <a:latin typeface="Arial" pitchFamily="34" charset="0"/>
                <a:cs typeface="Arial" pitchFamily="34" charset="0"/>
              </a:rPr>
              <a:t>Attorney or expert fees, time &amp; money away from your business and to provide required documentation </a:t>
            </a:r>
          </a:p>
          <a:p>
            <a:pPr lvl="1"/>
            <a:r>
              <a:rPr lang="en-US" dirty="0" smtClean="0">
                <a:latin typeface="Arial" pitchFamily="34" charset="0"/>
                <a:cs typeface="Arial" pitchFamily="34" charset="0"/>
              </a:rPr>
              <a:t>Penalties and Fees for inadequate or improper documentation</a:t>
            </a:r>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838200"/>
            <a:ext cx="7086600" cy="1219200"/>
          </a:xfrm>
        </p:spPr>
        <p:txBody>
          <a:bodyPr/>
          <a:lstStyle/>
          <a:p>
            <a:r>
              <a:rPr lang="en-US" sz="2400" b="1" dirty="0" smtClean="0">
                <a:latin typeface="Arial" pitchFamily="34" charset="0"/>
                <a:cs typeface="Arial" pitchFamily="34" charset="0"/>
              </a:rPr>
              <a:t>How Much Will This Cost Me (If I Don’t Handle It Properly Or Ignore It)?</a:t>
            </a:r>
            <a:endParaRPr lang="en-US" sz="2400" dirty="0"/>
          </a:p>
        </p:txBody>
      </p:sp>
      <p:sp>
        <p:nvSpPr>
          <p:cNvPr id="3" name="Content Placeholder 2"/>
          <p:cNvSpPr>
            <a:spLocks noGrp="1"/>
          </p:cNvSpPr>
          <p:nvPr>
            <p:ph idx="1"/>
          </p:nvPr>
        </p:nvSpPr>
        <p:spPr>
          <a:xfrm>
            <a:off x="1600200" y="2057400"/>
            <a:ext cx="7086600" cy="4572000"/>
          </a:xfrm>
        </p:spPr>
        <p:txBody>
          <a:bodyPr/>
          <a:lstStyle/>
          <a:p>
            <a:r>
              <a:rPr lang="en-US" sz="2200" dirty="0" smtClean="0">
                <a:latin typeface="Arial" pitchFamily="34" charset="0"/>
                <a:cs typeface="Arial" pitchFamily="34" charset="0"/>
              </a:rPr>
              <a:t>If You’re Missing Documents or Have Improperly Classified</a:t>
            </a:r>
          </a:p>
          <a:p>
            <a:pPr lvl="1"/>
            <a:r>
              <a:rPr lang="en-US" sz="2200" dirty="0" smtClean="0">
                <a:latin typeface="Arial" pitchFamily="34" charset="0"/>
                <a:cs typeface="Arial" pitchFamily="34" charset="0"/>
              </a:rPr>
              <a:t>Per person fine:  $5,000 and up</a:t>
            </a:r>
          </a:p>
          <a:p>
            <a:pPr lvl="1"/>
            <a:r>
              <a:rPr lang="en-US" sz="2200" dirty="0" smtClean="0">
                <a:latin typeface="Arial" pitchFamily="34" charset="0"/>
                <a:cs typeface="Arial" pitchFamily="34" charset="0"/>
              </a:rPr>
              <a:t>Overtime Liability: “guesstimates” of hours worked from person, not records; loss of exemption if person paid hourly</a:t>
            </a:r>
          </a:p>
          <a:p>
            <a:pPr lvl="1"/>
            <a:r>
              <a:rPr lang="en-US" sz="2200" dirty="0" smtClean="0">
                <a:latin typeface="Arial" pitchFamily="34" charset="0"/>
                <a:cs typeface="Arial" pitchFamily="34" charset="0"/>
              </a:rPr>
              <a:t>Inadequate time records – penalties and diminished ability to defend civil lawsuits</a:t>
            </a:r>
          </a:p>
          <a:p>
            <a:pPr lvl="1"/>
            <a:r>
              <a:rPr lang="en-US" sz="2200" dirty="0" smtClean="0">
                <a:latin typeface="Arial" pitchFamily="34" charset="0"/>
                <a:cs typeface="Arial" pitchFamily="34" charset="0"/>
              </a:rPr>
              <a:t>Retirement plan loses “tax qualified” status</a:t>
            </a:r>
          </a:p>
          <a:p>
            <a:pPr lvl="1"/>
            <a:r>
              <a:rPr lang="en-US" sz="2200" dirty="0" smtClean="0">
                <a:latin typeface="Arial" pitchFamily="34" charset="0"/>
                <a:cs typeface="Arial" pitchFamily="34" charset="0"/>
              </a:rPr>
              <a:t>Payment of taxes, social security, medicare, retirement plan contributions, time-off over the entire affected time period – per person involved.</a:t>
            </a:r>
          </a:p>
          <a:p>
            <a:pPr lvl="1"/>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838200"/>
            <a:ext cx="7620000" cy="685800"/>
          </a:xfrm>
        </p:spPr>
        <p:txBody>
          <a:bodyPr/>
          <a:lstStyle/>
          <a:p>
            <a:r>
              <a:rPr lang="en-US" sz="3200" b="1" dirty="0" smtClean="0">
                <a:latin typeface="Arial" pitchFamily="34" charset="0"/>
                <a:cs typeface="Arial" pitchFamily="34" charset="0"/>
              </a:rPr>
              <a:t>What Can I Do To Fix Or Correct It?</a:t>
            </a:r>
            <a:endParaRPr lang="en-US" sz="3200" dirty="0">
              <a:latin typeface="Arial" pitchFamily="34" charset="0"/>
              <a:cs typeface="Arial" pitchFamily="34" charset="0"/>
            </a:endParaRPr>
          </a:p>
        </p:txBody>
      </p:sp>
      <p:sp>
        <p:nvSpPr>
          <p:cNvPr id="3" name="Content Placeholder 2"/>
          <p:cNvSpPr>
            <a:spLocks noGrp="1"/>
          </p:cNvSpPr>
          <p:nvPr>
            <p:ph idx="1"/>
          </p:nvPr>
        </p:nvSpPr>
        <p:spPr>
          <a:xfrm>
            <a:off x="1600200" y="1524000"/>
            <a:ext cx="7391400" cy="4602163"/>
          </a:xfrm>
        </p:spPr>
        <p:txBody>
          <a:bodyPr/>
          <a:lstStyle/>
          <a:p>
            <a:r>
              <a:rPr lang="en-US" sz="2000" b="1" dirty="0" smtClean="0">
                <a:latin typeface="Arial" pitchFamily="34" charset="0"/>
                <a:cs typeface="Arial" pitchFamily="34" charset="0"/>
              </a:rPr>
              <a:t>Already Use Independent Contractors? </a:t>
            </a:r>
            <a:r>
              <a:rPr lang="en-US" sz="2000" dirty="0" smtClean="0">
                <a:latin typeface="Arial" pitchFamily="34" charset="0"/>
                <a:cs typeface="Arial" pitchFamily="34" charset="0"/>
              </a:rPr>
              <a:t>Have your past classification decisions audited by lawyer. Use Attorney – Client Privilege to identify potential liability and attempt to remedy any liability.</a:t>
            </a:r>
          </a:p>
          <a:p>
            <a:r>
              <a:rPr lang="en-US" sz="2000" b="1" dirty="0" smtClean="0">
                <a:latin typeface="Arial" pitchFamily="34" charset="0"/>
                <a:cs typeface="Arial" pitchFamily="34" charset="0"/>
              </a:rPr>
              <a:t>Thinking about using Independent Contractors?</a:t>
            </a:r>
            <a:r>
              <a:rPr lang="en-US" sz="2000" dirty="0" smtClean="0">
                <a:latin typeface="Arial" pitchFamily="34" charset="0"/>
                <a:cs typeface="Arial" pitchFamily="34" charset="0"/>
              </a:rPr>
              <a:t>	</a:t>
            </a:r>
          </a:p>
          <a:p>
            <a:pPr lvl="1"/>
            <a:r>
              <a:rPr lang="en-US" sz="2000" dirty="0" smtClean="0">
                <a:latin typeface="Arial" pitchFamily="34" charset="0"/>
                <a:cs typeface="Arial" pitchFamily="34" charset="0"/>
              </a:rPr>
              <a:t>Use Checklist to determine if you would need employee or independent contractor and how to interact (control – directions, materials, etc.)</a:t>
            </a:r>
          </a:p>
          <a:p>
            <a:pPr lvl="1"/>
            <a:r>
              <a:rPr lang="en-US" sz="2000" dirty="0" smtClean="0">
                <a:latin typeface="Arial" pitchFamily="34" charset="0"/>
                <a:cs typeface="Arial" pitchFamily="34" charset="0"/>
              </a:rPr>
              <a:t>Have Independent Contractor provide required contract, business ID, invoicing, insurance, workers comp, materials, etc.</a:t>
            </a:r>
          </a:p>
          <a:p>
            <a:pPr lvl="1"/>
            <a:r>
              <a:rPr lang="en-US" sz="2000" dirty="0" smtClean="0">
                <a:latin typeface="Arial" pitchFamily="34" charset="0"/>
                <a:cs typeface="Arial" pitchFamily="34" charset="0"/>
              </a:rPr>
              <a:t>Look at definitions of eligible employees in benefits plans and policies.  Clarify in writing (employee manual and benefits descriptions) worker categories not eligible for benefits. Need expert guidance to avoid discrimination.</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7800" y="1524000"/>
            <a:ext cx="7543800" cy="4495800"/>
          </a:xfrm>
        </p:spPr>
        <p:txBody>
          <a:bodyPr/>
          <a:lstStyle/>
          <a:p>
            <a:pPr marL="457200" indent="-279400" eaLnBrk="1" hangingPunct="1">
              <a:lnSpc>
                <a:spcPct val="120000"/>
              </a:lnSpc>
              <a:spcAft>
                <a:spcPct val="20000"/>
              </a:spcAft>
            </a:pPr>
            <a:r>
              <a:rPr lang="en-US" sz="2000" dirty="0" smtClean="0">
                <a:latin typeface="Arial" charset="0"/>
              </a:rPr>
              <a:t>Does the employer incur liability if the relationship terminates at will?</a:t>
            </a:r>
          </a:p>
          <a:p>
            <a:pPr marL="457200" indent="-279400" eaLnBrk="1" hangingPunct="1">
              <a:lnSpc>
                <a:spcPct val="120000"/>
              </a:lnSpc>
              <a:spcAft>
                <a:spcPct val="20000"/>
              </a:spcAft>
            </a:pPr>
            <a:r>
              <a:rPr lang="en-US" sz="2000" dirty="0" smtClean="0">
                <a:latin typeface="Arial" charset="0"/>
              </a:rPr>
              <a:t>Is work performed an integral part of the employer’s business?</a:t>
            </a:r>
          </a:p>
          <a:p>
            <a:pPr marL="457200" indent="-279400" eaLnBrk="1" hangingPunct="1">
              <a:lnSpc>
                <a:spcPct val="120000"/>
              </a:lnSpc>
              <a:spcAft>
                <a:spcPct val="20000"/>
              </a:spcAft>
            </a:pPr>
            <a:r>
              <a:rPr lang="en-US" sz="2000" dirty="0" smtClean="0">
                <a:latin typeface="Arial" charset="0"/>
              </a:rPr>
              <a:t>Does the worker depend upon the wages from that job for their living?</a:t>
            </a:r>
          </a:p>
          <a:p>
            <a:pPr marL="457200" indent="-279400" eaLnBrk="1" hangingPunct="1">
              <a:lnSpc>
                <a:spcPct val="120000"/>
              </a:lnSpc>
              <a:spcAft>
                <a:spcPct val="20000"/>
              </a:spcAft>
            </a:pPr>
            <a:r>
              <a:rPr lang="en-US" sz="2000" dirty="0" smtClean="0">
                <a:latin typeface="Arial" charset="0"/>
              </a:rPr>
              <a:t>Does the worker furnish equipment and materials?</a:t>
            </a:r>
          </a:p>
          <a:p>
            <a:pPr marL="457200" indent="-279400" eaLnBrk="1" hangingPunct="1">
              <a:lnSpc>
                <a:spcPct val="80000"/>
              </a:lnSpc>
              <a:spcAft>
                <a:spcPct val="20000"/>
              </a:spcAft>
            </a:pPr>
            <a:r>
              <a:rPr lang="en-US" sz="2000" dirty="0" smtClean="0">
                <a:latin typeface="Arial" charset="0"/>
              </a:rPr>
              <a:t>Does the worker hold himself or herself out to the public as able to perform the same tasks?</a:t>
            </a:r>
          </a:p>
          <a:p>
            <a:pPr marL="457200" indent="-279400" eaLnBrk="1" hangingPunct="1">
              <a:lnSpc>
                <a:spcPct val="120000"/>
              </a:lnSpc>
              <a:spcAft>
                <a:spcPct val="20000"/>
              </a:spcAft>
            </a:pPr>
            <a:r>
              <a:rPr lang="en-US" sz="2000" dirty="0" smtClean="0">
                <a:latin typeface="Arial" charset="0"/>
              </a:rPr>
              <a:t>Is the work customarily done by an independent contractor?</a:t>
            </a:r>
          </a:p>
          <a:p>
            <a:pPr marL="457200" indent="-279400" eaLnBrk="1" hangingPunct="1">
              <a:lnSpc>
                <a:spcPct val="80000"/>
              </a:lnSpc>
              <a:spcAft>
                <a:spcPct val="20000"/>
              </a:spcAft>
            </a:pPr>
            <a:r>
              <a:rPr lang="en-US" sz="2000" dirty="0" smtClean="0">
                <a:latin typeface="Arial" charset="0"/>
              </a:rPr>
              <a:t>Does the employer have “control” through the payment of wages, maintenance of discipline and the right to hire and fire the worker?</a:t>
            </a:r>
          </a:p>
          <a:p>
            <a:endParaRPr lang="en-US" sz="1800" dirty="0"/>
          </a:p>
        </p:txBody>
      </p:sp>
      <p:sp>
        <p:nvSpPr>
          <p:cNvPr id="4" name="Rectangle 2"/>
          <p:cNvSpPr>
            <a:spLocks noGrp="1" noChangeArrowheads="1"/>
          </p:cNvSpPr>
          <p:nvPr>
            <p:ph type="title"/>
          </p:nvPr>
        </p:nvSpPr>
        <p:spPr>
          <a:xfrm>
            <a:off x="1600200" y="914400"/>
            <a:ext cx="7086600" cy="762000"/>
          </a:xfrm>
        </p:spPr>
        <p:txBody>
          <a:bodyPr/>
          <a:lstStyle/>
          <a:p>
            <a:pPr algn="ctr" eaLnBrk="1" hangingPunct="1"/>
            <a:r>
              <a:rPr lang="en-US" sz="2800" b="1" dirty="0" smtClean="0">
                <a:latin typeface="Arial" charset="0"/>
              </a:rPr>
              <a:t>Economic Reality Test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3124200"/>
            <a:ext cx="7162800" cy="990599"/>
          </a:xfrm>
        </p:spPr>
        <p:txBody>
          <a:bodyPr/>
          <a:lstStyle/>
          <a:p>
            <a:r>
              <a:rPr lang="en-US" sz="4000" b="1" dirty="0" smtClean="0">
                <a:latin typeface="Arial" pitchFamily="34" charset="0"/>
                <a:cs typeface="Arial" pitchFamily="34" charset="0"/>
              </a:rPr>
              <a:t>Job Description  </a:t>
            </a:r>
            <a:br>
              <a:rPr lang="en-US" sz="4000" b="1" dirty="0" smtClean="0">
                <a:latin typeface="Arial" pitchFamily="34" charset="0"/>
                <a:cs typeface="Arial" pitchFamily="34" charset="0"/>
              </a:rPr>
            </a:br>
            <a:r>
              <a:rPr lang="en-US" sz="4000" b="1" dirty="0" smtClean="0">
                <a:latin typeface="Arial" pitchFamily="34" charset="0"/>
                <a:cs typeface="Arial" pitchFamily="34" charset="0"/>
              </a:rPr>
              <a:t>Standards And Expectations</a:t>
            </a:r>
            <a:endParaRPr lang="en-US" sz="40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990600"/>
            <a:ext cx="7696200" cy="762000"/>
          </a:xfrm>
        </p:spPr>
        <p:txBody>
          <a:bodyPr/>
          <a:lstStyle/>
          <a:p>
            <a:r>
              <a:rPr lang="en-US" dirty="0" smtClean="0"/>
              <a:t/>
            </a:r>
            <a:br>
              <a:rPr lang="en-US" dirty="0" smtClean="0"/>
            </a:br>
            <a:r>
              <a:rPr lang="en-US" dirty="0" smtClean="0"/>
              <a:t/>
            </a:r>
            <a:br>
              <a:rPr lang="en-US" dirty="0" smtClean="0"/>
            </a:br>
            <a:r>
              <a:rPr lang="en-US" sz="3000" b="1" dirty="0" smtClean="0"/>
              <a:t>What Are The Pitfalls I Need To Be Aware Of?</a:t>
            </a:r>
            <a:r>
              <a:rPr lang="en-US" b="1" dirty="0" smtClean="0"/>
              <a:t/>
            </a:r>
            <a:br>
              <a:rPr lang="en-US" b="1" dirty="0" smtClean="0"/>
            </a:br>
            <a:r>
              <a:rPr lang="en-US" dirty="0" smtClean="0"/>
              <a:t/>
            </a:r>
            <a:br>
              <a:rPr lang="en-US" dirty="0" smtClean="0"/>
            </a:br>
            <a:endParaRPr lang="en-US" dirty="0"/>
          </a:p>
        </p:txBody>
      </p:sp>
      <p:sp>
        <p:nvSpPr>
          <p:cNvPr id="3" name="Content Placeholder 2"/>
          <p:cNvSpPr>
            <a:spLocks noGrp="1"/>
          </p:cNvSpPr>
          <p:nvPr>
            <p:ph idx="1"/>
          </p:nvPr>
        </p:nvSpPr>
        <p:spPr>
          <a:xfrm>
            <a:off x="1371600" y="1981200"/>
            <a:ext cx="7543800" cy="4144963"/>
          </a:xfrm>
        </p:spPr>
        <p:txBody>
          <a:bodyPr/>
          <a:lstStyle/>
          <a:p>
            <a:pPr>
              <a:spcBef>
                <a:spcPts val="600"/>
              </a:spcBef>
              <a:spcAft>
                <a:spcPts val="600"/>
              </a:spcAft>
              <a:buNone/>
            </a:pPr>
            <a:r>
              <a:rPr lang="en-US" sz="2600" dirty="0" smtClean="0">
                <a:latin typeface="Arial" pitchFamily="34" charset="0"/>
                <a:cs typeface="Arial" pitchFamily="34" charset="0"/>
              </a:rPr>
              <a:t>Poor or No Job Description Affects the Process in:</a:t>
            </a:r>
          </a:p>
          <a:p>
            <a:pPr lvl="0">
              <a:spcBef>
                <a:spcPts val="600"/>
              </a:spcBef>
              <a:spcAft>
                <a:spcPts val="600"/>
              </a:spcAft>
            </a:pPr>
            <a:r>
              <a:rPr lang="en-US" sz="2600" dirty="0" smtClean="0">
                <a:latin typeface="Arial" pitchFamily="34" charset="0"/>
                <a:cs typeface="Arial" pitchFamily="34" charset="0"/>
              </a:rPr>
              <a:t>Hiring the Right Person for the Job and Assuring Productive, Profitable Results</a:t>
            </a:r>
          </a:p>
          <a:p>
            <a:pPr lvl="0">
              <a:spcBef>
                <a:spcPts val="600"/>
              </a:spcBef>
              <a:spcAft>
                <a:spcPts val="600"/>
              </a:spcAft>
            </a:pPr>
            <a:r>
              <a:rPr lang="en-US" sz="2600" dirty="0" smtClean="0">
                <a:latin typeface="Arial" pitchFamily="34" charset="0"/>
                <a:cs typeface="Arial" pitchFamily="34" charset="0"/>
              </a:rPr>
              <a:t>Effectively Training and Rewarding Employees</a:t>
            </a:r>
          </a:p>
          <a:p>
            <a:pPr lvl="0">
              <a:spcBef>
                <a:spcPts val="600"/>
              </a:spcBef>
              <a:spcAft>
                <a:spcPts val="600"/>
              </a:spcAft>
            </a:pPr>
            <a:r>
              <a:rPr lang="en-US" sz="2600" dirty="0" smtClean="0">
                <a:latin typeface="Arial" pitchFamily="34" charset="0"/>
                <a:cs typeface="Arial" pitchFamily="34" charset="0"/>
              </a:rPr>
              <a:t>Coaching or Disciplining Employees</a:t>
            </a:r>
          </a:p>
          <a:p>
            <a:pPr lvl="0">
              <a:spcBef>
                <a:spcPts val="600"/>
              </a:spcBef>
              <a:spcAft>
                <a:spcPts val="600"/>
              </a:spcAft>
            </a:pPr>
            <a:r>
              <a:rPr lang="en-US" sz="2600" dirty="0" smtClean="0">
                <a:latin typeface="Arial" pitchFamily="34" charset="0"/>
                <a:cs typeface="Arial" pitchFamily="34" charset="0"/>
              </a:rPr>
              <a:t>Effective Performance Evaluations</a:t>
            </a:r>
          </a:p>
          <a:p>
            <a:pPr lvl="0">
              <a:spcBef>
                <a:spcPts val="600"/>
              </a:spcBef>
              <a:spcAft>
                <a:spcPts val="600"/>
              </a:spcAft>
            </a:pPr>
            <a:r>
              <a:rPr lang="en-US" sz="2600" dirty="0" smtClean="0">
                <a:latin typeface="Arial" pitchFamily="34" charset="0"/>
                <a:cs typeface="Arial" pitchFamily="34" charset="0"/>
              </a:rPr>
              <a:t>Producing Appropriate and Sufficient Documentation When You Are Involved in Complaints, Audits &amp; Lawsuits</a:t>
            </a: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90600"/>
            <a:ext cx="7086600" cy="990600"/>
          </a:xfrm>
        </p:spPr>
        <p:txBody>
          <a:bodyPr/>
          <a:lstStyle/>
          <a:p>
            <a:r>
              <a:rPr lang="en-US" sz="3200" b="1" dirty="0" smtClean="0">
                <a:latin typeface="Arial" pitchFamily="34" charset="0"/>
                <a:cs typeface="Arial" pitchFamily="34" charset="0"/>
              </a:rPr>
              <a:t>How Much Will This Cost Me?          </a:t>
            </a:r>
            <a:r>
              <a:rPr lang="en-US" sz="2800" b="1" dirty="0" smtClean="0">
                <a:latin typeface="Arial" pitchFamily="34" charset="0"/>
                <a:cs typeface="Arial" pitchFamily="34" charset="0"/>
              </a:rPr>
              <a:t>(If I Don’t Handle It Properly Or Ignore It) </a:t>
            </a:r>
            <a:endParaRPr lang="en-US" sz="2800" b="1" dirty="0">
              <a:latin typeface="Arial" pitchFamily="34" charset="0"/>
              <a:cs typeface="Arial" pitchFamily="34" charset="0"/>
            </a:endParaRPr>
          </a:p>
        </p:txBody>
      </p:sp>
      <p:sp>
        <p:nvSpPr>
          <p:cNvPr id="3" name="Content Placeholder 2"/>
          <p:cNvSpPr>
            <a:spLocks noGrp="1"/>
          </p:cNvSpPr>
          <p:nvPr>
            <p:ph idx="1"/>
          </p:nvPr>
        </p:nvSpPr>
        <p:spPr>
          <a:xfrm>
            <a:off x="1600200" y="2286000"/>
            <a:ext cx="7086600" cy="4191000"/>
          </a:xfrm>
        </p:spPr>
        <p:txBody>
          <a:bodyPr/>
          <a:lstStyle/>
          <a:p>
            <a:pPr lvl="0">
              <a:spcAft>
                <a:spcPts val="600"/>
              </a:spcAft>
            </a:pPr>
            <a:r>
              <a:rPr lang="en-US" sz="2600" dirty="0" smtClean="0"/>
              <a:t>Costs of Wrong Hire</a:t>
            </a:r>
          </a:p>
          <a:p>
            <a:pPr lvl="0">
              <a:spcAft>
                <a:spcPts val="600"/>
              </a:spcAft>
            </a:pPr>
            <a:r>
              <a:rPr lang="en-US" sz="2600" dirty="0" smtClean="0"/>
              <a:t>Costs of Excess, Inefficient Training</a:t>
            </a:r>
          </a:p>
          <a:p>
            <a:pPr lvl="0">
              <a:spcAft>
                <a:spcPts val="600"/>
              </a:spcAft>
            </a:pPr>
            <a:r>
              <a:rPr lang="en-US" sz="2600" dirty="0" smtClean="0"/>
              <a:t>Costs of Time Taken to Document and Monitor Inappropriate Behavior or Unproductive Work</a:t>
            </a:r>
          </a:p>
          <a:p>
            <a:pPr lvl="0">
              <a:spcAft>
                <a:spcPts val="600"/>
              </a:spcAft>
            </a:pPr>
            <a:r>
              <a:rPr lang="en-US" sz="2600" dirty="0" smtClean="0"/>
              <a:t>Punitive Fees, Attorney’s Fees, Court Costs, Agency Penalties and Fees – When you don’t win your court or agency case.</a:t>
            </a:r>
          </a:p>
          <a:p>
            <a:pPr lvl="0">
              <a:spcAft>
                <a:spcPts val="600"/>
              </a:spcAft>
            </a:pPr>
            <a:r>
              <a:rPr lang="en-US" sz="2600" dirty="0" smtClean="0"/>
              <a:t>Increased Fees for Unemployment Taxes</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90600"/>
            <a:ext cx="7086600" cy="685800"/>
          </a:xfrm>
        </p:spPr>
        <p:txBody>
          <a:bodyPr/>
          <a:lstStyle/>
          <a:p>
            <a:r>
              <a:rPr lang="en-US" sz="2800" b="1" dirty="0" smtClean="0">
                <a:latin typeface="Arial" pitchFamily="34" charset="0"/>
                <a:cs typeface="Arial" pitchFamily="34" charset="0"/>
              </a:rPr>
              <a:t>What Can I Do To Fix Or Correct It? </a:t>
            </a:r>
            <a:endParaRPr lang="en-US" sz="2800" b="1" dirty="0">
              <a:latin typeface="Arial" pitchFamily="34" charset="0"/>
              <a:cs typeface="Arial" pitchFamily="34" charset="0"/>
            </a:endParaRPr>
          </a:p>
        </p:txBody>
      </p:sp>
      <p:sp>
        <p:nvSpPr>
          <p:cNvPr id="3" name="Content Placeholder 2"/>
          <p:cNvSpPr>
            <a:spLocks noGrp="1"/>
          </p:cNvSpPr>
          <p:nvPr>
            <p:ph idx="1"/>
          </p:nvPr>
        </p:nvSpPr>
        <p:spPr>
          <a:xfrm>
            <a:off x="1600200" y="1981200"/>
            <a:ext cx="7315200" cy="4449763"/>
          </a:xfrm>
        </p:spPr>
        <p:txBody>
          <a:bodyPr/>
          <a:lstStyle/>
          <a:p>
            <a:pPr marL="0" indent="0">
              <a:spcBef>
                <a:spcPts val="600"/>
              </a:spcBef>
              <a:spcAft>
                <a:spcPts val="600"/>
              </a:spcAft>
              <a:buNone/>
            </a:pPr>
            <a:r>
              <a:rPr lang="en-US" sz="2000" dirty="0" smtClean="0">
                <a:latin typeface="Arial" pitchFamily="34" charset="0"/>
                <a:cs typeface="Arial" pitchFamily="34" charset="0"/>
              </a:rPr>
              <a:t>Have a complete job description with the proper components </a:t>
            </a:r>
          </a:p>
          <a:p>
            <a:pPr marL="0" indent="0">
              <a:spcBef>
                <a:spcPts val="600"/>
              </a:spcBef>
              <a:spcAft>
                <a:spcPts val="600"/>
              </a:spcAft>
              <a:buNone/>
            </a:pPr>
            <a:r>
              <a:rPr lang="en-US" sz="2000" dirty="0" smtClean="0">
                <a:latin typeface="Arial" pitchFamily="34" charset="0"/>
                <a:cs typeface="Arial" pitchFamily="34" charset="0"/>
              </a:rPr>
              <a:t>Identify Expectations </a:t>
            </a:r>
          </a:p>
          <a:p>
            <a:pPr lvl="0">
              <a:spcBef>
                <a:spcPts val="600"/>
              </a:spcBef>
              <a:spcAft>
                <a:spcPts val="600"/>
              </a:spcAft>
            </a:pPr>
            <a:r>
              <a:rPr lang="en-US" sz="2000" dirty="0" smtClean="0">
                <a:latin typeface="Arial" pitchFamily="34" charset="0"/>
                <a:cs typeface="Arial" pitchFamily="34" charset="0"/>
              </a:rPr>
              <a:t>What is reasonable (it meets the base level of job performance)</a:t>
            </a:r>
          </a:p>
          <a:p>
            <a:pPr lvl="0">
              <a:spcBef>
                <a:spcPts val="600"/>
              </a:spcBef>
              <a:spcAft>
                <a:spcPts val="600"/>
              </a:spcAft>
            </a:pPr>
            <a:r>
              <a:rPr lang="en-US" sz="2000" dirty="0" smtClean="0">
                <a:latin typeface="Arial" pitchFamily="34" charset="0"/>
                <a:cs typeface="Arial" pitchFamily="34" charset="0"/>
              </a:rPr>
              <a:t>What would be excellent and outstanding criteria</a:t>
            </a:r>
          </a:p>
          <a:p>
            <a:pPr marL="0" indent="0">
              <a:spcBef>
                <a:spcPts val="600"/>
              </a:spcBef>
              <a:spcAft>
                <a:spcPts val="600"/>
              </a:spcAft>
              <a:buNone/>
            </a:pPr>
            <a:r>
              <a:rPr lang="en-US" sz="2000" dirty="0" smtClean="0">
                <a:latin typeface="Arial" pitchFamily="34" charset="0"/>
                <a:cs typeface="Arial" pitchFamily="34" charset="0"/>
              </a:rPr>
              <a:t>Have a Training Program that Delivers What You Want the Employee to Learn, Know and Do</a:t>
            </a:r>
          </a:p>
          <a:p>
            <a:pPr marL="0" indent="0">
              <a:spcBef>
                <a:spcPts val="600"/>
              </a:spcBef>
              <a:spcAft>
                <a:spcPts val="600"/>
              </a:spcAft>
              <a:buNone/>
            </a:pPr>
            <a:r>
              <a:rPr lang="en-US" sz="2000" dirty="0" smtClean="0">
                <a:latin typeface="Arial" pitchFamily="34" charset="0"/>
                <a:cs typeface="Arial" pitchFamily="34" charset="0"/>
              </a:rPr>
              <a:t>Have Performance Evaluations That ALWAYS Result in Goals for the Next Period and HOW the Employee Will Achieve These Goals and How To Hold The Employee Accountable – and STICK TO IT</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b="1" dirty="0" smtClean="0">
                <a:latin typeface="Arial" pitchFamily="34" charset="0"/>
                <a:cs typeface="Arial" pitchFamily="34" charset="0"/>
              </a:rPr>
              <a:t>Privacy And Investigation</a:t>
            </a:r>
            <a:endParaRPr lang="en-US" sz="40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219200" y="838200"/>
            <a:ext cx="7924800" cy="1066800"/>
          </a:xfrm>
        </p:spPr>
        <p:txBody>
          <a:bodyPr/>
          <a:lstStyle/>
          <a:p>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2800" b="1" dirty="0" smtClean="0">
                <a:latin typeface="Arial" pitchFamily="34" charset="0"/>
                <a:cs typeface="Arial" pitchFamily="34" charset="0"/>
              </a:rPr>
              <a:t>What Are The Pitfalls I Need To Be Aware Of?</a:t>
            </a:r>
            <a:r>
              <a:rPr lang="en-US" b="1" dirty="0" smtClean="0"/>
              <a:t/>
            </a:r>
            <a:br>
              <a:rPr lang="en-US" b="1" dirty="0" smtClean="0"/>
            </a:br>
            <a:r>
              <a:rPr lang="en-US" dirty="0" smtClean="0"/>
              <a:t/>
            </a:r>
            <a:br>
              <a:rPr lang="en-US" dirty="0" smtClean="0"/>
            </a:br>
            <a:endParaRPr lang="en-US" dirty="0" smtClean="0">
              <a:latin typeface="Arial" charset="0"/>
              <a:cs typeface="Arial" charset="0"/>
            </a:endParaRPr>
          </a:p>
        </p:txBody>
      </p:sp>
      <p:sp>
        <p:nvSpPr>
          <p:cNvPr id="3075" name="Content Placeholder 2"/>
          <p:cNvSpPr>
            <a:spLocks noGrp="1"/>
          </p:cNvSpPr>
          <p:nvPr>
            <p:ph idx="1"/>
          </p:nvPr>
        </p:nvSpPr>
        <p:spPr bwMode="auto">
          <a:xfrm>
            <a:off x="1600200" y="1905000"/>
            <a:ext cx="7086600" cy="4724400"/>
          </a:xfrm>
          <a:noFill/>
          <a:ln>
            <a:miter lim="800000"/>
            <a:headEnd/>
            <a:tailEnd/>
          </a:ln>
        </p:spPr>
        <p:txBody>
          <a:bodyPr vert="horz" wrap="square" lIns="91440" tIns="45720" rIns="91440" bIns="45720" numCol="1" anchor="t" anchorCtr="0" compatLnSpc="1">
            <a:prstTxWarp prst="textNoShape">
              <a:avLst/>
            </a:prstTxWarp>
          </a:bodyPr>
          <a:lstStyle/>
          <a:p>
            <a:pPr>
              <a:spcAft>
                <a:spcPts val="600"/>
              </a:spcAft>
              <a:buNone/>
            </a:pPr>
            <a:r>
              <a:rPr lang="en-US" sz="2000" b="1" dirty="0" smtClean="0">
                <a:latin typeface="Arial" pitchFamily="34" charset="0"/>
                <a:cs typeface="Arial" pitchFamily="34" charset="0"/>
              </a:rPr>
              <a:t>Before The Hire</a:t>
            </a:r>
            <a:endParaRPr lang="en-US" sz="2000" dirty="0" smtClean="0">
              <a:latin typeface="Arial" pitchFamily="34" charset="0"/>
              <a:cs typeface="Arial" pitchFamily="34" charset="0"/>
            </a:endParaRPr>
          </a:p>
          <a:p>
            <a:pPr>
              <a:spcAft>
                <a:spcPts val="600"/>
              </a:spcAft>
            </a:pPr>
            <a:r>
              <a:rPr lang="en-US" sz="2000" dirty="0" smtClean="0">
                <a:latin typeface="Arial" pitchFamily="34" charset="0"/>
                <a:cs typeface="Arial" pitchFamily="34" charset="0"/>
              </a:rPr>
              <a:t>Verify Information on Resume or Employment Application</a:t>
            </a:r>
          </a:p>
          <a:p>
            <a:pPr>
              <a:spcAft>
                <a:spcPts val="600"/>
              </a:spcAft>
            </a:pPr>
            <a:r>
              <a:rPr lang="en-US" sz="2000" dirty="0" smtClean="0">
                <a:latin typeface="Arial" pitchFamily="34" charset="0"/>
                <a:cs typeface="Arial" pitchFamily="34" charset="0"/>
              </a:rPr>
              <a:t>“Ban the Box” – state laws vary on when or if you can ask about:</a:t>
            </a:r>
          </a:p>
          <a:p>
            <a:pPr lvl="1">
              <a:spcAft>
                <a:spcPts val="600"/>
              </a:spcAft>
            </a:pPr>
            <a:r>
              <a:rPr lang="en-US" sz="2000" dirty="0" smtClean="0">
                <a:latin typeface="Arial" pitchFamily="34" charset="0"/>
                <a:cs typeface="Arial" pitchFamily="34" charset="0"/>
              </a:rPr>
              <a:t>Prior or current convictions and/or arrests</a:t>
            </a:r>
          </a:p>
          <a:p>
            <a:pPr lvl="1">
              <a:spcAft>
                <a:spcPts val="600"/>
              </a:spcAft>
            </a:pPr>
            <a:r>
              <a:rPr lang="en-US" sz="2000" dirty="0" smtClean="0">
                <a:latin typeface="Arial" pitchFamily="34" charset="0"/>
                <a:cs typeface="Arial" pitchFamily="34" charset="0"/>
              </a:rPr>
              <a:t>Prior records that have been “expunged”</a:t>
            </a:r>
          </a:p>
          <a:p>
            <a:pPr lvl="1">
              <a:spcAft>
                <a:spcPts val="600"/>
              </a:spcAft>
            </a:pPr>
            <a:r>
              <a:rPr lang="en-US" sz="2000" dirty="0" smtClean="0">
                <a:latin typeface="Arial" pitchFamily="34" charset="0"/>
                <a:cs typeface="Arial" pitchFamily="34" charset="0"/>
              </a:rPr>
              <a:t>When you can conduct background checks</a:t>
            </a:r>
          </a:p>
          <a:p>
            <a:pPr>
              <a:spcAft>
                <a:spcPts val="600"/>
              </a:spcAft>
            </a:pPr>
            <a:r>
              <a:rPr lang="en-US" sz="2000" dirty="0" smtClean="0">
                <a:latin typeface="Arial" pitchFamily="34" charset="0"/>
                <a:cs typeface="Arial" pitchFamily="34" charset="0"/>
              </a:rPr>
              <a:t> What disclosures to put on employment applications</a:t>
            </a:r>
          </a:p>
          <a:p>
            <a:pPr>
              <a:spcAft>
                <a:spcPts val="600"/>
              </a:spcAft>
            </a:pPr>
            <a:r>
              <a:rPr lang="en-US" sz="2000" dirty="0" smtClean="0">
                <a:latin typeface="Arial" pitchFamily="34" charset="0"/>
                <a:cs typeface="Arial" pitchFamily="34" charset="0"/>
              </a:rPr>
              <a:t>Looking at an applicant’s social media sites – Face Book, etc.  or asking a candidate for passwords to their social media sites</a:t>
            </a:r>
          </a:p>
          <a:p>
            <a:endParaRPr lang="en-U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600200" y="990600"/>
            <a:ext cx="7086600" cy="1066800"/>
          </a:xfrm>
        </p:spPr>
        <p:txBody>
          <a:bodyPr/>
          <a:lstStyle/>
          <a:p>
            <a:pPr algn="l"/>
            <a:r>
              <a:rPr lang="en-US" sz="4000" b="1" dirty="0" smtClean="0">
                <a:latin typeface="Arial" pitchFamily="34" charset="0"/>
                <a:cs typeface="Arial" pitchFamily="34" charset="0"/>
              </a:rPr>
              <a:t>White Collar Exemptions</a:t>
            </a:r>
            <a:endParaRPr lang="en-US" sz="4000" dirty="0" smtClean="0">
              <a:latin typeface="Arial" pitchFamily="34" charset="0"/>
              <a:cs typeface="Arial" pitchFamily="34" charset="0"/>
            </a:endParaRPr>
          </a:p>
        </p:txBody>
      </p:sp>
      <p:sp>
        <p:nvSpPr>
          <p:cNvPr id="4099" name="Content Placeholder 2"/>
          <p:cNvSpPr>
            <a:spLocks noGrp="1"/>
          </p:cNvSpPr>
          <p:nvPr>
            <p:ph idx="1"/>
          </p:nvPr>
        </p:nvSpPr>
        <p:spPr bwMode="auto">
          <a:xfrm>
            <a:off x="1600200" y="1905000"/>
            <a:ext cx="7086600" cy="4648200"/>
          </a:xfrm>
          <a:noFill/>
          <a:ln>
            <a:miter lim="800000"/>
            <a:headEnd/>
            <a:tailEnd/>
          </a:ln>
        </p:spPr>
        <p:txBody>
          <a:bodyPr vert="horz" wrap="square" lIns="91440" tIns="45720" rIns="91440" bIns="45720" numCol="1" anchor="t" anchorCtr="0" compatLnSpc="1">
            <a:prstTxWarp prst="textNoShape">
              <a:avLst/>
            </a:prstTxWarp>
          </a:bodyPr>
          <a:lstStyle/>
          <a:p>
            <a:pPr eaLnBrk="1" hangingPunct="1">
              <a:spcBef>
                <a:spcPct val="0"/>
              </a:spcBef>
              <a:spcAft>
                <a:spcPct val="50000"/>
              </a:spcAft>
            </a:pPr>
            <a:r>
              <a:rPr lang="en-US" dirty="0" smtClean="0">
                <a:latin typeface="Arial" pitchFamily="34" charset="0"/>
                <a:cs typeface="Arial" pitchFamily="34" charset="0"/>
              </a:rPr>
              <a:t>Executive</a:t>
            </a:r>
          </a:p>
          <a:p>
            <a:pPr eaLnBrk="1" hangingPunct="1">
              <a:spcBef>
                <a:spcPct val="0"/>
              </a:spcBef>
              <a:spcAft>
                <a:spcPct val="50000"/>
              </a:spcAft>
            </a:pPr>
            <a:r>
              <a:rPr lang="en-US" dirty="0" smtClean="0">
                <a:latin typeface="Arial" pitchFamily="34" charset="0"/>
                <a:cs typeface="Arial" pitchFamily="34" charset="0"/>
              </a:rPr>
              <a:t>Administrative</a:t>
            </a:r>
          </a:p>
          <a:p>
            <a:pPr lvl="1">
              <a:spcBef>
                <a:spcPct val="0"/>
              </a:spcBef>
              <a:spcAft>
                <a:spcPct val="50000"/>
              </a:spcAft>
            </a:pPr>
            <a:r>
              <a:rPr lang="en-US" dirty="0" smtClean="0">
                <a:latin typeface="Arial" pitchFamily="34" charset="0"/>
                <a:cs typeface="Arial" pitchFamily="34" charset="0"/>
              </a:rPr>
              <a:t>Financial Services Industry Employees</a:t>
            </a:r>
          </a:p>
          <a:p>
            <a:pPr eaLnBrk="1" hangingPunct="1">
              <a:spcBef>
                <a:spcPct val="0"/>
              </a:spcBef>
              <a:spcAft>
                <a:spcPct val="50000"/>
              </a:spcAft>
            </a:pPr>
            <a:r>
              <a:rPr lang="en-US" dirty="0" smtClean="0">
                <a:latin typeface="Arial" pitchFamily="34" charset="0"/>
                <a:cs typeface="Arial" pitchFamily="34" charset="0"/>
              </a:rPr>
              <a:t>Professional</a:t>
            </a:r>
          </a:p>
          <a:p>
            <a:pPr eaLnBrk="1" hangingPunct="1">
              <a:spcBef>
                <a:spcPct val="0"/>
              </a:spcBef>
              <a:spcAft>
                <a:spcPct val="50000"/>
              </a:spcAft>
            </a:pPr>
            <a:r>
              <a:rPr lang="en-US" dirty="0" smtClean="0">
                <a:latin typeface="Arial" pitchFamily="34" charset="0"/>
                <a:cs typeface="Arial" pitchFamily="34" charset="0"/>
              </a:rPr>
              <a:t>Outside Sales</a:t>
            </a:r>
          </a:p>
          <a:p>
            <a:pPr eaLnBrk="1" hangingPunct="1">
              <a:spcBef>
                <a:spcPct val="0"/>
              </a:spcBef>
              <a:spcAft>
                <a:spcPct val="50000"/>
              </a:spcAft>
            </a:pPr>
            <a:r>
              <a:rPr lang="en-US" dirty="0" smtClean="0">
                <a:latin typeface="Arial" pitchFamily="34" charset="0"/>
                <a:cs typeface="Arial" pitchFamily="34" charset="0"/>
              </a:rPr>
              <a:t>Computer Employee</a:t>
            </a:r>
          </a:p>
          <a:p>
            <a:pPr>
              <a:buNone/>
            </a:pPr>
            <a:endParaRPr lang="en-U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219200" y="838200"/>
            <a:ext cx="7924800" cy="838200"/>
          </a:xfrm>
        </p:spPr>
        <p:txBody>
          <a:bodyPr/>
          <a:lstStyle/>
          <a:p>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2800" b="1" dirty="0" smtClean="0">
                <a:latin typeface="Arial" pitchFamily="34" charset="0"/>
                <a:cs typeface="Arial" pitchFamily="34" charset="0"/>
              </a:rPr>
              <a:t>What Are The Pitfalls I Need To Be Aware Of?</a:t>
            </a:r>
            <a:r>
              <a:rPr lang="en-US" b="1" dirty="0" smtClean="0"/>
              <a:t/>
            </a:r>
            <a:br>
              <a:rPr lang="en-US" b="1" dirty="0" smtClean="0"/>
            </a:br>
            <a:r>
              <a:rPr lang="en-US" dirty="0" smtClean="0"/>
              <a:t/>
            </a:r>
            <a:br>
              <a:rPr lang="en-US" dirty="0" smtClean="0"/>
            </a:br>
            <a:endParaRPr lang="en-US" dirty="0" smtClean="0">
              <a:latin typeface="Arial" charset="0"/>
              <a:cs typeface="Arial" charset="0"/>
            </a:endParaRPr>
          </a:p>
        </p:txBody>
      </p:sp>
      <p:sp>
        <p:nvSpPr>
          <p:cNvPr id="3075" name="Content Placeholder 2"/>
          <p:cNvSpPr>
            <a:spLocks noGrp="1"/>
          </p:cNvSpPr>
          <p:nvPr>
            <p:ph idx="1"/>
          </p:nvPr>
        </p:nvSpPr>
        <p:spPr bwMode="auto">
          <a:xfrm>
            <a:off x="1600200" y="1676400"/>
            <a:ext cx="7315200" cy="4876800"/>
          </a:xfrm>
          <a:noFill/>
          <a:ln>
            <a:miter lim="800000"/>
            <a:headEnd/>
            <a:tailEnd/>
          </a:ln>
        </p:spPr>
        <p:txBody>
          <a:bodyPr vert="horz" wrap="square" lIns="91440" tIns="45720" rIns="91440" bIns="45720" numCol="1" anchor="t" anchorCtr="0" compatLnSpc="1">
            <a:prstTxWarp prst="textNoShape">
              <a:avLst/>
            </a:prstTxWarp>
          </a:bodyPr>
          <a:lstStyle/>
          <a:p>
            <a:pPr>
              <a:spcAft>
                <a:spcPts val="600"/>
              </a:spcAft>
              <a:buNone/>
            </a:pPr>
            <a:r>
              <a:rPr lang="en-US" sz="2200" b="1" dirty="0" smtClean="0">
                <a:latin typeface="Arial" pitchFamily="34" charset="0"/>
                <a:cs typeface="Arial" pitchFamily="34" charset="0"/>
              </a:rPr>
              <a:t>When Hired and Working </a:t>
            </a:r>
            <a:endParaRPr lang="en-US" sz="2200" dirty="0" smtClean="0">
              <a:latin typeface="Arial" pitchFamily="34" charset="0"/>
              <a:cs typeface="Arial" pitchFamily="34" charset="0"/>
            </a:endParaRPr>
          </a:p>
          <a:p>
            <a:pPr>
              <a:spcAft>
                <a:spcPts val="600"/>
              </a:spcAft>
            </a:pPr>
            <a:r>
              <a:rPr lang="en-US" sz="2200" dirty="0" smtClean="0">
                <a:latin typeface="Arial" pitchFamily="34" charset="0"/>
                <a:cs typeface="Arial" pitchFamily="34" charset="0"/>
              </a:rPr>
              <a:t>Completing the I-9 and Securing Identification Documents</a:t>
            </a:r>
          </a:p>
          <a:p>
            <a:pPr>
              <a:spcAft>
                <a:spcPts val="600"/>
              </a:spcAft>
            </a:pPr>
            <a:r>
              <a:rPr lang="en-US" sz="2200" dirty="0" smtClean="0">
                <a:latin typeface="Arial" pitchFamily="34" charset="0"/>
                <a:cs typeface="Arial" pitchFamily="34" charset="0"/>
              </a:rPr>
              <a:t>Handling Employee and Employee Health Information (HIPPA)?</a:t>
            </a:r>
          </a:p>
          <a:p>
            <a:pPr>
              <a:spcAft>
                <a:spcPts val="600"/>
              </a:spcAft>
            </a:pPr>
            <a:r>
              <a:rPr lang="en-US" sz="2200" dirty="0" smtClean="0">
                <a:latin typeface="Arial" pitchFamily="34" charset="0"/>
                <a:cs typeface="Arial" pitchFamily="34" charset="0"/>
              </a:rPr>
              <a:t>Employee File Content and an Employee’s Right to View Their File</a:t>
            </a:r>
          </a:p>
          <a:p>
            <a:pPr>
              <a:spcAft>
                <a:spcPts val="600"/>
              </a:spcAft>
            </a:pPr>
            <a:r>
              <a:rPr lang="en-US" sz="2200" dirty="0" smtClean="0">
                <a:latin typeface="Arial" pitchFamily="34" charset="0"/>
                <a:cs typeface="Arial" pitchFamily="34" charset="0"/>
              </a:rPr>
              <a:t>Harassment and Whistle-Blowing – How to Investigate and Take Appropriate Action</a:t>
            </a:r>
          </a:p>
          <a:p>
            <a:pPr>
              <a:spcAft>
                <a:spcPts val="600"/>
              </a:spcAft>
            </a:pPr>
            <a:r>
              <a:rPr lang="en-US" sz="2200" dirty="0" smtClean="0">
                <a:latin typeface="Arial" pitchFamily="34" charset="0"/>
                <a:cs typeface="Arial" pitchFamily="34" charset="0"/>
              </a:rPr>
              <a:t>Monitoring Employee Actions in the Workplace – Including Monitoring Employee’s Work on Business Computer(s)</a:t>
            </a:r>
          </a:p>
          <a:p>
            <a:pPr>
              <a:buNone/>
            </a:pPr>
            <a:endParaRPr lang="en-US" sz="2400" dirty="0" smtClean="0"/>
          </a:p>
          <a:p>
            <a:endParaRPr lang="en-U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295400" y="1066800"/>
            <a:ext cx="7848600" cy="1066800"/>
          </a:xfrm>
        </p:spPr>
        <p:txBody>
          <a:bodyPr/>
          <a:lstStyle/>
          <a:p>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2800" b="1" dirty="0" smtClean="0">
                <a:latin typeface="Arial" pitchFamily="34" charset="0"/>
                <a:cs typeface="Arial" pitchFamily="34" charset="0"/>
              </a:rPr>
              <a:t>What Are The Pitfalls I Need To Be Aware Of?</a:t>
            </a:r>
            <a:r>
              <a:rPr lang="en-US" b="1" dirty="0" smtClean="0"/>
              <a:t/>
            </a:r>
            <a:br>
              <a:rPr lang="en-US" b="1" dirty="0" smtClean="0"/>
            </a:br>
            <a:r>
              <a:rPr lang="en-US" dirty="0" smtClean="0"/>
              <a:t/>
            </a:r>
            <a:br>
              <a:rPr lang="en-US" dirty="0" smtClean="0"/>
            </a:br>
            <a:endParaRPr lang="en-US" dirty="0" smtClean="0">
              <a:latin typeface="Arial" charset="0"/>
              <a:cs typeface="Arial" charset="0"/>
            </a:endParaRPr>
          </a:p>
        </p:txBody>
      </p:sp>
      <p:sp>
        <p:nvSpPr>
          <p:cNvPr id="3075" name="Content Placeholder 2"/>
          <p:cNvSpPr>
            <a:spLocks noGrp="1"/>
          </p:cNvSpPr>
          <p:nvPr>
            <p:ph idx="1"/>
          </p:nvPr>
        </p:nvSpPr>
        <p:spPr bwMode="auto">
          <a:xfrm>
            <a:off x="1600200" y="2438400"/>
            <a:ext cx="7315200" cy="4114800"/>
          </a:xfrm>
          <a:noFill/>
          <a:ln>
            <a:miter lim="800000"/>
            <a:headEnd/>
            <a:tailEnd/>
          </a:ln>
        </p:spPr>
        <p:txBody>
          <a:bodyPr vert="horz" wrap="square" lIns="91440" tIns="45720" rIns="91440" bIns="45720" numCol="1" anchor="t" anchorCtr="0" compatLnSpc="1">
            <a:prstTxWarp prst="textNoShape">
              <a:avLst/>
            </a:prstTxWarp>
          </a:bodyPr>
          <a:lstStyle/>
          <a:p>
            <a:pPr>
              <a:buNone/>
            </a:pPr>
            <a:r>
              <a:rPr lang="en-US" sz="2400" b="1" dirty="0" smtClean="0">
                <a:latin typeface="Arial" pitchFamily="34" charset="0"/>
                <a:cs typeface="Arial" pitchFamily="34" charset="0"/>
              </a:rPr>
              <a:t>When an Employee Leaves or Is Asked to Leave</a:t>
            </a:r>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Workplace Violence and Securing the Workplace</a:t>
            </a:r>
          </a:p>
          <a:p>
            <a:pPr>
              <a:buNone/>
            </a:pPr>
            <a:endParaRPr lang="en-U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600200" y="990600"/>
            <a:ext cx="7086600" cy="1143000"/>
          </a:xfrm>
        </p:spPr>
        <p:txBody>
          <a:bodyPr/>
          <a:lstStyle/>
          <a:p>
            <a:pPr algn="l"/>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How much will this cost me?           </a:t>
            </a:r>
            <a:r>
              <a:rPr lang="en-US" sz="2800" b="1" dirty="0" smtClean="0">
                <a:latin typeface="Arial" pitchFamily="34" charset="0"/>
                <a:cs typeface="Arial" pitchFamily="34" charset="0"/>
              </a:rPr>
              <a:t>(If I don’t handle it properly or ignore it)</a:t>
            </a:r>
            <a:r>
              <a:rPr lang="en-US" dirty="0" smtClean="0"/>
              <a:t/>
            </a:r>
            <a:br>
              <a:rPr lang="en-US" dirty="0" smtClean="0"/>
            </a:br>
            <a:endParaRPr lang="en-US" dirty="0" smtClean="0">
              <a:latin typeface="Arial" charset="0"/>
              <a:cs typeface="Arial" charset="0"/>
            </a:endParaRPr>
          </a:p>
        </p:txBody>
      </p:sp>
      <p:sp>
        <p:nvSpPr>
          <p:cNvPr id="4099" name="Content Placeholder 2"/>
          <p:cNvSpPr>
            <a:spLocks noGrp="1"/>
          </p:cNvSpPr>
          <p:nvPr>
            <p:ph idx="1"/>
          </p:nvPr>
        </p:nvSpPr>
        <p:spPr bwMode="auto">
          <a:xfrm>
            <a:off x="1600200" y="2438400"/>
            <a:ext cx="7086600" cy="3992563"/>
          </a:xfrm>
          <a:noFill/>
          <a:ln>
            <a:miter lim="800000"/>
            <a:headEnd/>
            <a:tailEnd/>
          </a:ln>
        </p:spPr>
        <p:txBody>
          <a:bodyPr vert="horz" wrap="square" lIns="91440" tIns="45720" rIns="91440" bIns="45720" numCol="1" anchor="t" anchorCtr="0" compatLnSpc="1">
            <a:prstTxWarp prst="textNoShape">
              <a:avLst/>
            </a:prstTxWarp>
          </a:bodyPr>
          <a:lstStyle/>
          <a:p>
            <a:pPr>
              <a:spcAft>
                <a:spcPts val="600"/>
              </a:spcAft>
            </a:pPr>
            <a:r>
              <a:rPr lang="en-US" sz="2400" dirty="0" smtClean="0">
                <a:latin typeface="Arial" charset="0"/>
                <a:cs typeface="Arial" charset="0"/>
              </a:rPr>
              <a:t>Civil and/or Criminal Punitive Damages</a:t>
            </a:r>
          </a:p>
          <a:p>
            <a:pPr>
              <a:spcAft>
                <a:spcPts val="600"/>
              </a:spcAft>
            </a:pPr>
            <a:r>
              <a:rPr lang="en-US" sz="2400" dirty="0" smtClean="0">
                <a:latin typeface="Arial" charset="0"/>
                <a:cs typeface="Arial" charset="0"/>
              </a:rPr>
              <a:t>Paying Plaintiff’s or Complainant's Attorney and Court Costs</a:t>
            </a:r>
          </a:p>
          <a:p>
            <a:pPr>
              <a:spcAft>
                <a:spcPts val="600"/>
              </a:spcAft>
            </a:pPr>
            <a:r>
              <a:rPr lang="en-US" sz="2400" dirty="0" smtClean="0">
                <a:latin typeface="Arial" charset="0"/>
                <a:cs typeface="Arial" charset="0"/>
              </a:rPr>
              <a:t>Per Error or Person Penalties Starting at $1,000 and Increasing</a:t>
            </a:r>
          </a:p>
          <a:p>
            <a:pPr>
              <a:spcAft>
                <a:spcPts val="600"/>
              </a:spcAft>
            </a:pPr>
            <a:r>
              <a:rPr lang="en-US" sz="2400" dirty="0" smtClean="0">
                <a:latin typeface="Arial" charset="0"/>
                <a:cs typeface="Arial" charset="0"/>
              </a:rPr>
              <a:t>Wages That Would Have Been Paid Had Employee Continued Working. (Employee left under “hostile work environment”)</a:t>
            </a:r>
          </a:p>
          <a:p>
            <a:endParaRPr lang="en-US" sz="2600"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600200" y="990600"/>
            <a:ext cx="7086600" cy="838200"/>
          </a:xfrm>
        </p:spPr>
        <p:txBody>
          <a:bodyPr/>
          <a:lstStyle/>
          <a:p>
            <a:pPr algn="l"/>
            <a:r>
              <a:rPr lang="en-US" sz="3600" dirty="0" smtClean="0"/>
              <a:t/>
            </a:r>
            <a:br>
              <a:rPr lang="en-US" sz="3600" dirty="0" smtClean="0"/>
            </a:br>
            <a:r>
              <a:rPr lang="en-US" sz="3200" b="1" dirty="0" smtClean="0">
                <a:latin typeface="Arial" pitchFamily="34" charset="0"/>
                <a:cs typeface="Arial" pitchFamily="34" charset="0"/>
              </a:rPr>
              <a:t>What Can I Do To Fix Or Correct It?</a:t>
            </a:r>
            <a:r>
              <a:rPr lang="en-US" dirty="0" smtClean="0"/>
              <a:t/>
            </a:r>
            <a:br>
              <a:rPr lang="en-US" dirty="0" smtClean="0"/>
            </a:br>
            <a:endParaRPr lang="en-US" dirty="0" smtClean="0">
              <a:latin typeface="Arial" charset="0"/>
              <a:cs typeface="Arial" charset="0"/>
            </a:endParaRPr>
          </a:p>
        </p:txBody>
      </p:sp>
      <p:sp>
        <p:nvSpPr>
          <p:cNvPr id="4099" name="Content Placeholder 2"/>
          <p:cNvSpPr>
            <a:spLocks noGrp="1"/>
          </p:cNvSpPr>
          <p:nvPr>
            <p:ph idx="1"/>
          </p:nvPr>
        </p:nvSpPr>
        <p:spPr bwMode="auto">
          <a:xfrm>
            <a:off x="1371600" y="1828800"/>
            <a:ext cx="7315200" cy="4297363"/>
          </a:xfrm>
          <a:noFill/>
          <a:ln>
            <a:miter lim="800000"/>
            <a:headEnd/>
            <a:tailEnd/>
          </a:ln>
        </p:spPr>
        <p:txBody>
          <a:bodyPr vert="horz" wrap="square" lIns="91440" tIns="45720" rIns="91440" bIns="45720" numCol="1" anchor="t" anchorCtr="0" compatLnSpc="1">
            <a:prstTxWarp prst="textNoShape">
              <a:avLst/>
            </a:prstTxWarp>
          </a:bodyPr>
          <a:lstStyle/>
          <a:p>
            <a:pPr>
              <a:spcAft>
                <a:spcPts val="600"/>
              </a:spcAft>
              <a:buNone/>
            </a:pPr>
            <a:r>
              <a:rPr lang="en-US" sz="2200" b="1" dirty="0" smtClean="0">
                <a:latin typeface="Arial" pitchFamily="34" charset="0"/>
                <a:cs typeface="Arial" pitchFamily="34" charset="0"/>
              </a:rPr>
              <a:t>Before The Hire</a:t>
            </a:r>
            <a:endParaRPr lang="en-US" sz="2200" dirty="0" smtClean="0">
              <a:latin typeface="Arial" pitchFamily="34" charset="0"/>
              <a:cs typeface="Arial" pitchFamily="34" charset="0"/>
            </a:endParaRPr>
          </a:p>
          <a:p>
            <a:pPr>
              <a:spcAft>
                <a:spcPts val="600"/>
              </a:spcAft>
            </a:pPr>
            <a:r>
              <a:rPr lang="en-US" sz="2000" dirty="0" smtClean="0">
                <a:latin typeface="Arial" pitchFamily="34" charset="0"/>
                <a:cs typeface="Arial" pitchFamily="34" charset="0"/>
              </a:rPr>
              <a:t>Check out State and Local Law about what and/or when you can ask a candidate about their conviction and arrest record.   Even though financial services industries have a right to ask and know, you need to follow the particular State’s law.</a:t>
            </a:r>
          </a:p>
          <a:p>
            <a:pPr>
              <a:spcAft>
                <a:spcPts val="600"/>
              </a:spcAft>
            </a:pPr>
            <a:r>
              <a:rPr lang="en-US" sz="2000" dirty="0" smtClean="0">
                <a:latin typeface="Arial" pitchFamily="34" charset="0"/>
                <a:cs typeface="Arial" pitchFamily="34" charset="0"/>
              </a:rPr>
              <a:t>Consult an expert on  reviewing and revising your employment application, especially if you have not hired new employees in the past few years.</a:t>
            </a:r>
          </a:p>
          <a:p>
            <a:pPr>
              <a:spcAft>
                <a:spcPts val="600"/>
              </a:spcAft>
            </a:pPr>
            <a:r>
              <a:rPr lang="en-US" sz="2000" dirty="0" smtClean="0">
                <a:latin typeface="Arial" pitchFamily="34" charset="0"/>
                <a:cs typeface="Arial" pitchFamily="34" charset="0"/>
              </a:rPr>
              <a:t>Do not ask for social media passwords or base your hiring decision solely on what was listed on someone’s social media website – consult your attorney.</a:t>
            </a:r>
          </a:p>
          <a:p>
            <a:endParaRPr lang="en-U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600200" y="1066800"/>
            <a:ext cx="7086600" cy="838200"/>
          </a:xfrm>
        </p:spPr>
        <p:txBody>
          <a:bodyPr/>
          <a:lstStyle/>
          <a:p>
            <a:pPr algn="l"/>
            <a:r>
              <a:rPr lang="en-US" sz="3600" dirty="0" smtClean="0"/>
              <a:t/>
            </a:r>
            <a:br>
              <a:rPr lang="en-US" sz="3600" dirty="0" smtClean="0"/>
            </a:br>
            <a:r>
              <a:rPr lang="en-US" sz="3200" b="1" dirty="0" smtClean="0">
                <a:latin typeface="Arial" pitchFamily="34" charset="0"/>
                <a:cs typeface="Arial" pitchFamily="34" charset="0"/>
              </a:rPr>
              <a:t>What Can I Do To Fix Or Correct It?</a:t>
            </a:r>
            <a:r>
              <a:rPr lang="en-US" dirty="0" smtClean="0"/>
              <a:t/>
            </a:r>
            <a:br>
              <a:rPr lang="en-US" dirty="0" smtClean="0"/>
            </a:br>
            <a:endParaRPr lang="en-US" dirty="0" smtClean="0">
              <a:latin typeface="Arial" charset="0"/>
              <a:cs typeface="Arial" charset="0"/>
            </a:endParaRPr>
          </a:p>
        </p:txBody>
      </p:sp>
      <p:sp>
        <p:nvSpPr>
          <p:cNvPr id="4099" name="Content Placeholder 2"/>
          <p:cNvSpPr>
            <a:spLocks noGrp="1"/>
          </p:cNvSpPr>
          <p:nvPr>
            <p:ph idx="1"/>
          </p:nvPr>
        </p:nvSpPr>
        <p:spPr bwMode="auto">
          <a:xfrm>
            <a:off x="1600200" y="1905000"/>
            <a:ext cx="7086600" cy="4221163"/>
          </a:xfrm>
          <a:noFill/>
          <a:ln>
            <a:miter lim="800000"/>
            <a:headEnd/>
            <a:tailEnd/>
          </a:ln>
        </p:spPr>
        <p:txBody>
          <a:bodyPr vert="horz" wrap="square" lIns="91440" tIns="45720" rIns="91440" bIns="45720" numCol="1" anchor="t" anchorCtr="0" compatLnSpc="1">
            <a:prstTxWarp prst="textNoShape">
              <a:avLst/>
            </a:prstTxWarp>
          </a:bodyPr>
          <a:lstStyle/>
          <a:p>
            <a:pPr>
              <a:spcAft>
                <a:spcPts val="600"/>
              </a:spcAft>
              <a:buNone/>
            </a:pPr>
            <a:r>
              <a:rPr lang="en-US" sz="2200" b="1" dirty="0" smtClean="0">
                <a:latin typeface="Arial" pitchFamily="34" charset="0"/>
                <a:cs typeface="Arial" pitchFamily="34" charset="0"/>
              </a:rPr>
              <a:t>When Hired and Working </a:t>
            </a:r>
            <a:endParaRPr lang="en-US" sz="2200" dirty="0" smtClean="0">
              <a:latin typeface="Arial" pitchFamily="34" charset="0"/>
              <a:cs typeface="Arial" pitchFamily="34" charset="0"/>
            </a:endParaRPr>
          </a:p>
          <a:p>
            <a:pPr>
              <a:spcAft>
                <a:spcPts val="600"/>
              </a:spcAft>
            </a:pPr>
            <a:r>
              <a:rPr lang="en-US" sz="2200" dirty="0" smtClean="0">
                <a:latin typeface="Arial" pitchFamily="34" charset="0"/>
                <a:cs typeface="Arial" pitchFamily="34" charset="0"/>
              </a:rPr>
              <a:t>Follow the rules on completing an I-9 form.  Consult an expert if  you think or know that you haven’t completed I-9’s correctly.  </a:t>
            </a:r>
          </a:p>
          <a:p>
            <a:pPr>
              <a:spcAft>
                <a:spcPts val="600"/>
              </a:spcAft>
            </a:pPr>
            <a:r>
              <a:rPr lang="en-US" sz="2200" dirty="0" smtClean="0">
                <a:latin typeface="Arial" pitchFamily="34" charset="0"/>
                <a:cs typeface="Arial" pitchFamily="34" charset="0"/>
              </a:rPr>
              <a:t>Know what information should be stored in an employee personnel folder versus folders containing employee and family medical info, employee identification data, interview comments (personal observations, undocumented).</a:t>
            </a:r>
          </a:p>
          <a:p>
            <a:pPr>
              <a:buNone/>
            </a:pPr>
            <a:endParaRPr lang="en-U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600200" y="1066800"/>
            <a:ext cx="7086600" cy="838200"/>
          </a:xfrm>
        </p:spPr>
        <p:txBody>
          <a:bodyPr/>
          <a:lstStyle/>
          <a:p>
            <a:pPr algn="l"/>
            <a:r>
              <a:rPr lang="en-US" sz="3600" dirty="0" smtClean="0"/>
              <a:t/>
            </a:r>
            <a:br>
              <a:rPr lang="en-US" sz="3600" dirty="0" smtClean="0"/>
            </a:br>
            <a:r>
              <a:rPr lang="en-US" sz="3200" b="1" dirty="0" smtClean="0">
                <a:latin typeface="Arial" pitchFamily="34" charset="0"/>
                <a:cs typeface="Arial" pitchFamily="34" charset="0"/>
              </a:rPr>
              <a:t>What Can I Do To Fix Or Correct It?</a:t>
            </a:r>
            <a:r>
              <a:rPr lang="en-US" dirty="0" smtClean="0"/>
              <a:t/>
            </a:r>
            <a:br>
              <a:rPr lang="en-US" dirty="0" smtClean="0"/>
            </a:br>
            <a:endParaRPr lang="en-US" dirty="0" smtClean="0">
              <a:latin typeface="Arial" charset="0"/>
              <a:cs typeface="Arial" charset="0"/>
            </a:endParaRPr>
          </a:p>
        </p:txBody>
      </p:sp>
      <p:sp>
        <p:nvSpPr>
          <p:cNvPr id="4099" name="Content Placeholder 2"/>
          <p:cNvSpPr>
            <a:spLocks noGrp="1"/>
          </p:cNvSpPr>
          <p:nvPr>
            <p:ph idx="1"/>
          </p:nvPr>
        </p:nvSpPr>
        <p:spPr bwMode="auto">
          <a:xfrm>
            <a:off x="1600200" y="1752600"/>
            <a:ext cx="6934200" cy="4373563"/>
          </a:xfrm>
          <a:noFill/>
          <a:ln>
            <a:miter lim="800000"/>
            <a:headEnd/>
            <a:tailEnd/>
          </a:ln>
        </p:spPr>
        <p:txBody>
          <a:bodyPr vert="horz" wrap="square" lIns="91440" tIns="45720" rIns="91440" bIns="45720" numCol="1" anchor="t" anchorCtr="0" compatLnSpc="1">
            <a:prstTxWarp prst="textNoShape">
              <a:avLst/>
            </a:prstTxWarp>
          </a:bodyPr>
          <a:lstStyle/>
          <a:p>
            <a:pPr>
              <a:spcAft>
                <a:spcPts val="600"/>
              </a:spcAft>
              <a:buNone/>
            </a:pPr>
            <a:r>
              <a:rPr lang="en-US" sz="2200" b="1" dirty="0" smtClean="0">
                <a:latin typeface="Arial" pitchFamily="34" charset="0"/>
                <a:cs typeface="Arial" pitchFamily="34" charset="0"/>
              </a:rPr>
              <a:t>When Hired and Working </a:t>
            </a:r>
            <a:endParaRPr lang="en-US" sz="2200" dirty="0" smtClean="0">
              <a:latin typeface="Arial" pitchFamily="34" charset="0"/>
              <a:cs typeface="Arial" pitchFamily="34" charset="0"/>
            </a:endParaRPr>
          </a:p>
          <a:p>
            <a:pPr>
              <a:spcAft>
                <a:spcPts val="600"/>
              </a:spcAft>
            </a:pPr>
            <a:r>
              <a:rPr lang="en-US" sz="2200" dirty="0" smtClean="0">
                <a:latin typeface="Arial" pitchFamily="34" charset="0"/>
                <a:cs typeface="Arial" pitchFamily="34" charset="0"/>
              </a:rPr>
              <a:t>Know your state’s law on when and how an employee can request to see their personnel file.</a:t>
            </a:r>
          </a:p>
          <a:p>
            <a:pPr>
              <a:spcAft>
                <a:spcPts val="600"/>
              </a:spcAft>
            </a:pPr>
            <a:r>
              <a:rPr lang="en-US" sz="2200" dirty="0" smtClean="0">
                <a:latin typeface="Arial" pitchFamily="34" charset="0"/>
                <a:cs typeface="Arial" pitchFamily="34" charset="0"/>
              </a:rPr>
              <a:t>Harassment and Whistle-Blowing –  Have a program that encourages employee communication, ready response to potential allegations/incidents, appropriate program for investigation and resolution.</a:t>
            </a:r>
          </a:p>
          <a:p>
            <a:pPr>
              <a:spcAft>
                <a:spcPts val="600"/>
              </a:spcAft>
            </a:pPr>
            <a:r>
              <a:rPr lang="en-US" sz="2200" dirty="0" smtClean="0">
                <a:latin typeface="Arial" pitchFamily="34" charset="0"/>
                <a:cs typeface="Arial" pitchFamily="34" charset="0"/>
              </a:rPr>
              <a:t>Monitoring Employee Actions in the Workplace – Including Monitoring Employee’s Work on Business Computer(s) – Have policies in a manual that is communicated to an employee</a:t>
            </a:r>
          </a:p>
          <a:p>
            <a:endParaRPr lang="en-U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600200" y="1066800"/>
            <a:ext cx="7086600" cy="838200"/>
          </a:xfrm>
        </p:spPr>
        <p:txBody>
          <a:bodyPr/>
          <a:lstStyle/>
          <a:p>
            <a:pPr algn="l"/>
            <a:r>
              <a:rPr lang="en-US" sz="3600" dirty="0" smtClean="0"/>
              <a:t/>
            </a:r>
            <a:br>
              <a:rPr lang="en-US" sz="3600" dirty="0" smtClean="0"/>
            </a:br>
            <a:r>
              <a:rPr lang="en-US" sz="3200" b="1" dirty="0" smtClean="0">
                <a:latin typeface="Arial" pitchFamily="34" charset="0"/>
                <a:cs typeface="Arial" pitchFamily="34" charset="0"/>
              </a:rPr>
              <a:t>What Can I Do To Fix Or Correct It?</a:t>
            </a:r>
            <a:r>
              <a:rPr lang="en-US" dirty="0" smtClean="0"/>
              <a:t/>
            </a:r>
            <a:br>
              <a:rPr lang="en-US" dirty="0" smtClean="0"/>
            </a:br>
            <a:endParaRPr lang="en-US" dirty="0" smtClean="0">
              <a:latin typeface="Arial" charset="0"/>
              <a:cs typeface="Arial" charset="0"/>
            </a:endParaRPr>
          </a:p>
        </p:txBody>
      </p:sp>
      <p:sp>
        <p:nvSpPr>
          <p:cNvPr id="4099" name="Content Placeholder 2"/>
          <p:cNvSpPr>
            <a:spLocks noGrp="1"/>
          </p:cNvSpPr>
          <p:nvPr>
            <p:ph idx="1"/>
          </p:nvPr>
        </p:nvSpPr>
        <p:spPr bwMode="auto">
          <a:xfrm>
            <a:off x="1600200" y="1905000"/>
            <a:ext cx="7086600" cy="4221163"/>
          </a:xfrm>
          <a:noFill/>
          <a:ln>
            <a:miter lim="800000"/>
            <a:headEnd/>
            <a:tailEnd/>
          </a:ln>
        </p:spPr>
        <p:txBody>
          <a:bodyPr vert="horz" wrap="square" lIns="91440" tIns="45720" rIns="91440" bIns="45720" numCol="1" anchor="t" anchorCtr="0" compatLnSpc="1">
            <a:prstTxWarp prst="textNoShape">
              <a:avLst/>
            </a:prstTxWarp>
          </a:bodyPr>
          <a:lstStyle/>
          <a:p>
            <a:pPr>
              <a:buNone/>
            </a:pPr>
            <a:r>
              <a:rPr lang="en-US" sz="2400" b="1" dirty="0" smtClean="0">
                <a:latin typeface="Arial" pitchFamily="34" charset="0"/>
                <a:cs typeface="Arial" pitchFamily="34" charset="0"/>
              </a:rPr>
              <a:t>When an Employee Leaves or Is Asked to Leave</a:t>
            </a:r>
            <a:endParaRPr lang="en-US" sz="2400" dirty="0" smtClean="0">
              <a:latin typeface="Arial" pitchFamily="34" charset="0"/>
              <a:cs typeface="Arial" pitchFamily="34" charset="0"/>
            </a:endParaRPr>
          </a:p>
          <a:p>
            <a:pPr>
              <a:buNone/>
            </a:pPr>
            <a:r>
              <a:rPr lang="en-US" sz="2400" dirty="0" smtClean="0">
                <a:latin typeface="Arial" pitchFamily="34" charset="0"/>
                <a:cs typeface="Arial" pitchFamily="34" charset="0"/>
              </a:rPr>
              <a:t>Workplace Violence and Securing the Workplace </a:t>
            </a:r>
          </a:p>
          <a:p>
            <a:pPr lvl="0"/>
            <a:r>
              <a:rPr lang="en-US" sz="2400" dirty="0" smtClean="0">
                <a:latin typeface="Arial" pitchFamily="34" charset="0"/>
                <a:cs typeface="Arial" pitchFamily="34" charset="0"/>
              </a:rPr>
              <a:t>Have procedures in place to report violence and secure the office. </a:t>
            </a:r>
          </a:p>
          <a:p>
            <a:pPr lvl="0"/>
            <a:r>
              <a:rPr lang="en-US" sz="2400" dirty="0" smtClean="0">
                <a:latin typeface="Arial" pitchFamily="34" charset="0"/>
                <a:cs typeface="Arial" pitchFamily="34" charset="0"/>
              </a:rPr>
              <a:t>Also have a checklist for employees who are leaving your employ – which includes a process in the event the former employee requests to come back to work place (for example – to get personal effects left behind or to return business equipment)</a:t>
            </a:r>
          </a:p>
          <a:p>
            <a:endParaRPr lang="en-U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ctrTitle"/>
          </p:nvPr>
        </p:nvSpPr>
        <p:spPr>
          <a:xfrm>
            <a:off x="1371600" y="2286000"/>
            <a:ext cx="7772400" cy="1752600"/>
          </a:xfrm>
        </p:spPr>
        <p:txBody>
          <a:bodyPr/>
          <a:lstStyle/>
          <a:p>
            <a:r>
              <a:rPr lang="en-US" sz="3400" b="1" dirty="0" smtClean="0">
                <a:latin typeface="Arial" pitchFamily="34" charset="0"/>
                <a:cs typeface="Arial" pitchFamily="34" charset="0"/>
              </a:rPr>
              <a:t>State and Local Agencies and Laws </a:t>
            </a:r>
            <a:r>
              <a:rPr lang="en-US" dirty="0" smtClean="0"/>
              <a:t/>
            </a:r>
            <a:br>
              <a:rPr lang="en-US" dirty="0" smtClean="0"/>
            </a:br>
            <a:endParaRPr lang="en-US"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914400"/>
            <a:ext cx="7696200" cy="457200"/>
          </a:xfrm>
        </p:spPr>
        <p:txBody>
          <a:bodyPr/>
          <a:lstStyle/>
          <a:p>
            <a:r>
              <a:rPr lang="en-US" sz="3600" b="1" dirty="0" smtClean="0"/>
              <a:t/>
            </a:r>
            <a:br>
              <a:rPr lang="en-US" sz="3600" b="1" dirty="0" smtClean="0"/>
            </a:br>
            <a:r>
              <a:rPr lang="en-US" b="1" dirty="0" smtClean="0">
                <a:latin typeface="Arial" pitchFamily="34" charset="0"/>
                <a:cs typeface="Arial" pitchFamily="34" charset="0"/>
              </a:rPr>
              <a:t> </a:t>
            </a:r>
            <a:r>
              <a:rPr lang="en-US" sz="2600" b="1" dirty="0" smtClean="0">
                <a:latin typeface="Arial" pitchFamily="34" charset="0"/>
                <a:cs typeface="Arial" pitchFamily="34" charset="0"/>
              </a:rPr>
              <a:t>What Are The Pitfalls I Need To Be Aware Of? </a:t>
            </a:r>
            <a:r>
              <a:rPr lang="en-US" dirty="0" smtClean="0"/>
              <a:t/>
            </a:r>
            <a:br>
              <a:rPr lang="en-US" dirty="0" smtClean="0"/>
            </a:br>
            <a:endParaRPr lang="en-US" dirty="0"/>
          </a:p>
        </p:txBody>
      </p:sp>
      <p:sp>
        <p:nvSpPr>
          <p:cNvPr id="3" name="Content Placeholder 2"/>
          <p:cNvSpPr>
            <a:spLocks noGrp="1"/>
          </p:cNvSpPr>
          <p:nvPr>
            <p:ph idx="1"/>
          </p:nvPr>
        </p:nvSpPr>
        <p:spPr>
          <a:xfrm>
            <a:off x="1371600" y="1600200"/>
            <a:ext cx="7543800" cy="4876800"/>
          </a:xfrm>
        </p:spPr>
        <p:txBody>
          <a:bodyPr/>
          <a:lstStyle/>
          <a:p>
            <a:pPr>
              <a:buNone/>
            </a:pPr>
            <a:r>
              <a:rPr lang="en-US" sz="2200" dirty="0" smtClean="0">
                <a:latin typeface="Arial" pitchFamily="34" charset="0"/>
                <a:cs typeface="Arial" pitchFamily="34" charset="0"/>
              </a:rPr>
              <a:t>Even if your business is not subject to Federal Laws, State and Local laws could require:</a:t>
            </a:r>
          </a:p>
          <a:p>
            <a:r>
              <a:rPr lang="en-US" sz="2200" dirty="0" smtClean="0">
                <a:latin typeface="Arial" pitchFamily="34" charset="0"/>
                <a:cs typeface="Arial" pitchFamily="34" charset="0"/>
              </a:rPr>
              <a:t> Unpaid leave</a:t>
            </a:r>
          </a:p>
          <a:p>
            <a:pPr lvl="0"/>
            <a:r>
              <a:rPr lang="en-US" sz="2200" dirty="0" smtClean="0">
                <a:latin typeface="Arial" pitchFamily="34" charset="0"/>
                <a:cs typeface="Arial" pitchFamily="34" charset="0"/>
              </a:rPr>
              <a:t>Timing of last paycheck &amp; what deductions could be made</a:t>
            </a:r>
          </a:p>
          <a:p>
            <a:pPr lvl="0"/>
            <a:r>
              <a:rPr lang="en-US" sz="2200" dirty="0" smtClean="0">
                <a:latin typeface="Arial" pitchFamily="34" charset="0"/>
                <a:cs typeface="Arial" pitchFamily="34" charset="0"/>
              </a:rPr>
              <a:t>Payout accrued benefits</a:t>
            </a:r>
          </a:p>
          <a:p>
            <a:pPr lvl="0"/>
            <a:r>
              <a:rPr lang="en-US" sz="2200" dirty="0" smtClean="0">
                <a:latin typeface="Arial" pitchFamily="34" charset="0"/>
                <a:cs typeface="Arial" pitchFamily="34" charset="0"/>
              </a:rPr>
              <a:t>Give meal breaks</a:t>
            </a:r>
          </a:p>
          <a:p>
            <a:pPr lvl="0"/>
            <a:r>
              <a:rPr lang="en-US" sz="2200" dirty="0" smtClean="0">
                <a:latin typeface="Arial" pitchFamily="34" charset="0"/>
                <a:cs typeface="Arial" pitchFamily="34" charset="0"/>
              </a:rPr>
              <a:t>When  and how overtime paid and calculated</a:t>
            </a:r>
          </a:p>
          <a:p>
            <a:pPr lvl="0"/>
            <a:r>
              <a:rPr lang="en-US" sz="2200" dirty="0" smtClean="0">
                <a:latin typeface="Arial" pitchFamily="34" charset="0"/>
                <a:cs typeface="Arial" pitchFamily="34" charset="0"/>
              </a:rPr>
              <a:t>Restrict or Prevent certain deductions from paychecks</a:t>
            </a:r>
          </a:p>
          <a:p>
            <a:pPr lvl="0"/>
            <a:r>
              <a:rPr lang="en-US" sz="2200" dirty="0" smtClean="0">
                <a:latin typeface="Arial" pitchFamily="34" charset="0"/>
                <a:cs typeface="Arial" pitchFamily="34" charset="0"/>
              </a:rPr>
              <a:t>A prescribed process for when and how to ask about a candidate’s arrest and conviction record</a:t>
            </a:r>
          </a:p>
          <a:p>
            <a:pPr lvl="0"/>
            <a:r>
              <a:rPr lang="en-US" sz="2200" dirty="0" smtClean="0">
                <a:latin typeface="Arial" pitchFamily="34" charset="0"/>
                <a:cs typeface="Arial" pitchFamily="34" charset="0"/>
              </a:rPr>
              <a:t>Prohibition of employee candidates’ credit checks</a:t>
            </a:r>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600200" y="990600"/>
            <a:ext cx="7086600" cy="1143000"/>
          </a:xfrm>
        </p:spPr>
        <p:txBody>
          <a:bodyPr/>
          <a:lstStyle/>
          <a:p>
            <a:pPr algn="l"/>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How much will this cost me?           </a:t>
            </a:r>
            <a:r>
              <a:rPr lang="en-US" sz="2800" b="1" dirty="0" smtClean="0">
                <a:latin typeface="Arial" pitchFamily="34" charset="0"/>
                <a:cs typeface="Arial" pitchFamily="34" charset="0"/>
              </a:rPr>
              <a:t>(If I Don’t Handle It Properly Or Ignore It)</a:t>
            </a:r>
            <a:r>
              <a:rPr lang="en-US" dirty="0" smtClean="0"/>
              <a:t/>
            </a:r>
            <a:br>
              <a:rPr lang="en-US" dirty="0" smtClean="0"/>
            </a:br>
            <a:endParaRPr lang="en-US" dirty="0" smtClean="0">
              <a:latin typeface="Arial" charset="0"/>
              <a:cs typeface="Arial" charset="0"/>
            </a:endParaRPr>
          </a:p>
        </p:txBody>
      </p:sp>
      <p:sp>
        <p:nvSpPr>
          <p:cNvPr id="4099" name="Content Placeholder 2"/>
          <p:cNvSpPr>
            <a:spLocks noGrp="1"/>
          </p:cNvSpPr>
          <p:nvPr>
            <p:ph idx="1"/>
          </p:nvPr>
        </p:nvSpPr>
        <p:spPr bwMode="auto">
          <a:xfrm>
            <a:off x="1600200" y="2438400"/>
            <a:ext cx="7086600" cy="3992563"/>
          </a:xfrm>
          <a:noFill/>
          <a:ln>
            <a:miter lim="800000"/>
            <a:headEnd/>
            <a:tailEnd/>
          </a:ln>
        </p:spPr>
        <p:txBody>
          <a:bodyPr vert="horz" wrap="square" lIns="91440" tIns="45720" rIns="91440" bIns="45720" numCol="1" anchor="t" anchorCtr="0" compatLnSpc="1">
            <a:prstTxWarp prst="textNoShape">
              <a:avLst/>
            </a:prstTxWarp>
          </a:bodyPr>
          <a:lstStyle/>
          <a:p>
            <a:pPr marL="0" indent="0">
              <a:spcAft>
                <a:spcPts val="600"/>
              </a:spcAft>
              <a:buNone/>
            </a:pPr>
            <a:r>
              <a:rPr lang="en-US" sz="2400" dirty="0" smtClean="0">
                <a:latin typeface="Arial" charset="0"/>
                <a:cs typeface="Arial" charset="0"/>
              </a:rPr>
              <a:t>This Varies According To The Governing Agency or Municipality.  It could include:</a:t>
            </a:r>
          </a:p>
          <a:p>
            <a:pPr>
              <a:spcAft>
                <a:spcPts val="600"/>
              </a:spcAft>
            </a:pPr>
            <a:r>
              <a:rPr lang="en-US" sz="2400" dirty="0" smtClean="0">
                <a:latin typeface="Arial" charset="0"/>
                <a:cs typeface="Arial" charset="0"/>
              </a:rPr>
              <a:t>Per Error or Person Penalties for first offense and increasing per offense or incident</a:t>
            </a:r>
          </a:p>
          <a:p>
            <a:pPr>
              <a:spcAft>
                <a:spcPts val="600"/>
              </a:spcAft>
            </a:pPr>
            <a:r>
              <a:rPr lang="en-US" sz="2400" dirty="0" smtClean="0">
                <a:latin typeface="Arial" charset="0"/>
                <a:cs typeface="Arial" charset="0"/>
              </a:rPr>
              <a:t>Audits from other agencies that could uncover other laws that are not followed appropriately</a:t>
            </a:r>
          </a:p>
          <a:p>
            <a:pPr>
              <a:buNone/>
            </a:pPr>
            <a:endParaRPr lang="en-US" sz="2600"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90600"/>
            <a:ext cx="7086600" cy="914400"/>
          </a:xfrm>
        </p:spPr>
        <p:txBody>
          <a:bodyPr/>
          <a:lstStyle/>
          <a:p>
            <a:r>
              <a:rPr lang="en-US" sz="4000" b="1" dirty="0" smtClean="0">
                <a:latin typeface="Arial" pitchFamily="34" charset="0"/>
                <a:cs typeface="Arial" pitchFamily="34" charset="0"/>
              </a:rPr>
              <a:t>Exemption Basics</a:t>
            </a:r>
            <a:endParaRPr lang="en-US" sz="4000" dirty="0"/>
          </a:p>
        </p:txBody>
      </p:sp>
      <p:sp>
        <p:nvSpPr>
          <p:cNvPr id="3" name="Content Placeholder 2"/>
          <p:cNvSpPr>
            <a:spLocks noGrp="1"/>
          </p:cNvSpPr>
          <p:nvPr>
            <p:ph idx="1"/>
          </p:nvPr>
        </p:nvSpPr>
        <p:spPr>
          <a:xfrm>
            <a:off x="1600200" y="1905000"/>
            <a:ext cx="7086600" cy="4221163"/>
          </a:xfrm>
        </p:spPr>
        <p:txBody>
          <a:bodyPr/>
          <a:lstStyle/>
          <a:p>
            <a:pPr>
              <a:buNone/>
            </a:pPr>
            <a:r>
              <a:rPr lang="en-US" dirty="0" smtClean="0">
                <a:latin typeface="Arial" pitchFamily="34" charset="0"/>
                <a:cs typeface="Arial" pitchFamily="34" charset="0"/>
              </a:rPr>
              <a:t>Salary basis test</a:t>
            </a:r>
          </a:p>
          <a:p>
            <a:pPr marL="342900" lvl="1" indent="-342900">
              <a:buFont typeface="Arial" charset="0"/>
              <a:buChar char="•"/>
            </a:pPr>
            <a:r>
              <a:rPr lang="en-US" sz="2200" dirty="0" smtClean="0">
                <a:latin typeface="Arial" pitchFamily="34" charset="0"/>
                <a:cs typeface="Arial" pitchFamily="34" charset="0"/>
              </a:rPr>
              <a:t>Employee “regularly receives each pay period on a weekly, or less frequent basis, a predetermined amount constituting all or part of the employee’s compensation, which amount is not subject to reduction because of variations in the quality or quantity of the work performed.”</a:t>
            </a:r>
          </a:p>
          <a:p>
            <a:pPr marL="342900" lvl="1" indent="-342900">
              <a:buFont typeface="Arial" charset="0"/>
              <a:buChar char="•"/>
            </a:pPr>
            <a:r>
              <a:rPr lang="en-US" sz="2200" dirty="0" smtClean="0">
                <a:latin typeface="Arial" pitchFamily="34" charset="0"/>
                <a:cs typeface="Arial" pitchFamily="34" charset="0"/>
              </a:rPr>
              <a:t>Seven exceptions</a:t>
            </a:r>
          </a:p>
          <a:p>
            <a:pPr marL="342900" lvl="1" indent="-342900">
              <a:buFont typeface="Arial" charset="0"/>
              <a:buChar char="•"/>
            </a:pPr>
            <a:r>
              <a:rPr lang="en-US" sz="2200" dirty="0" smtClean="0">
                <a:latin typeface="Arial" pitchFamily="34" charset="0"/>
                <a:cs typeface="Arial" pitchFamily="34" charset="0"/>
              </a:rPr>
              <a:t>Applies to Executive, Administrative, Financial Services Industry Employees and Professional exemptions; can apply to Computer Employee exemption</a:t>
            </a:r>
          </a:p>
          <a:p>
            <a:pPr marL="342900" lvl="1" indent="-342900">
              <a:buFont typeface="Arial" charset="0"/>
              <a:buChar char="•"/>
            </a:pPr>
            <a:endParaRPr lang="en-US" sz="2200" dirty="0" smtClean="0"/>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90600"/>
            <a:ext cx="7086600" cy="990600"/>
          </a:xfrm>
        </p:spPr>
        <p:txBody>
          <a:bodyPr/>
          <a:lstStyle/>
          <a:p>
            <a:r>
              <a:rPr lang="en-US" sz="3200" dirty="0" smtClean="0"/>
              <a:t/>
            </a:r>
            <a:br>
              <a:rPr lang="en-US" sz="3200" dirty="0" smtClean="0"/>
            </a:br>
            <a:r>
              <a:rPr lang="en-US" sz="3200" b="1" dirty="0" smtClean="0">
                <a:latin typeface="Arial" pitchFamily="34" charset="0"/>
                <a:cs typeface="Arial" pitchFamily="34" charset="0"/>
              </a:rPr>
              <a:t>What Can I Do To Fix Or Correct It? </a:t>
            </a:r>
            <a:r>
              <a:rPr lang="en-US" dirty="0" smtClean="0"/>
              <a:t/>
            </a:r>
            <a:br>
              <a:rPr lang="en-US" dirty="0" smtClean="0"/>
            </a:br>
            <a:endParaRPr lang="en-US" dirty="0"/>
          </a:p>
        </p:txBody>
      </p:sp>
      <p:sp>
        <p:nvSpPr>
          <p:cNvPr id="3" name="Content Placeholder 2"/>
          <p:cNvSpPr>
            <a:spLocks noGrp="1"/>
          </p:cNvSpPr>
          <p:nvPr>
            <p:ph idx="1"/>
          </p:nvPr>
        </p:nvSpPr>
        <p:spPr>
          <a:xfrm>
            <a:off x="1371600" y="1676400"/>
            <a:ext cx="7543800" cy="4449763"/>
          </a:xfrm>
        </p:spPr>
        <p:txBody>
          <a:bodyPr/>
          <a:lstStyle/>
          <a:p>
            <a:pPr>
              <a:spcAft>
                <a:spcPts val="600"/>
              </a:spcAft>
            </a:pPr>
            <a:r>
              <a:rPr lang="en-US" sz="2400" dirty="0" smtClean="0">
                <a:latin typeface="Arial" pitchFamily="34" charset="0"/>
                <a:cs typeface="Arial" pitchFamily="34" charset="0"/>
              </a:rPr>
              <a:t>Consult an expert to properly identify Laws that affect you.</a:t>
            </a:r>
          </a:p>
          <a:p>
            <a:pPr lvl="1">
              <a:spcAft>
                <a:spcPts val="600"/>
              </a:spcAft>
            </a:pPr>
            <a:r>
              <a:rPr lang="en-US" sz="2400" u="sng" dirty="0" smtClean="0">
                <a:latin typeface="Arial" pitchFamily="34" charset="0"/>
                <a:cs typeface="Arial" pitchFamily="34" charset="0"/>
              </a:rPr>
              <a:t>State laws that affect you are dispersed across many agencies --- </a:t>
            </a:r>
            <a:r>
              <a:rPr lang="en-US" sz="2400" dirty="0" smtClean="0">
                <a:latin typeface="Arial" pitchFamily="34" charset="0"/>
                <a:cs typeface="Arial" pitchFamily="34" charset="0"/>
              </a:rPr>
              <a:t>Labor Department,  Employment and Housing,  Equal Employment Opportunity, Unemployment,  Workers Compensation,  Occupation Safety and Health – as some examples</a:t>
            </a:r>
          </a:p>
          <a:p>
            <a:pPr>
              <a:spcAft>
                <a:spcPts val="600"/>
              </a:spcAft>
            </a:pPr>
            <a:r>
              <a:rPr lang="en-US" sz="2400" dirty="0" smtClean="0">
                <a:latin typeface="Arial" pitchFamily="34" charset="0"/>
                <a:cs typeface="Arial" pitchFamily="34" charset="0"/>
              </a:rPr>
              <a:t>Have a employee manual that addresses how the firm follows the state laws and regulations that apply to the firm.</a:t>
            </a:r>
          </a:p>
          <a:p>
            <a:pPr>
              <a:buNone/>
            </a:pP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1295400"/>
            <a:ext cx="6858000" cy="5029200"/>
          </a:xfrm>
        </p:spPr>
        <p:txBody>
          <a:bodyPr/>
          <a:lstStyle/>
          <a:p>
            <a:r>
              <a:rPr lang="en-US" b="1" dirty="0" smtClean="0"/>
              <a:t>How Do I Start Addressing These Issues?</a:t>
            </a:r>
            <a:endParaRPr lang="en-US" b="1"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1295400"/>
            <a:ext cx="6858000" cy="4343400"/>
          </a:xfrm>
        </p:spPr>
        <p:txBody>
          <a:bodyPr/>
          <a:lstStyle/>
          <a:p>
            <a:r>
              <a:rPr lang="en-US" dirty="0" smtClean="0"/>
              <a:t/>
            </a:r>
            <a:br>
              <a:rPr lang="en-US" dirty="0" smtClean="0"/>
            </a:br>
            <a:r>
              <a:rPr lang="en-US" dirty="0" smtClean="0"/>
              <a:t/>
            </a:r>
            <a:br>
              <a:rPr lang="en-US" dirty="0" smtClean="0"/>
            </a:br>
            <a:r>
              <a:rPr lang="en-US" dirty="0" smtClean="0"/>
              <a:t/>
            </a:r>
            <a:br>
              <a:rPr lang="en-US" dirty="0" smtClean="0"/>
            </a:br>
            <a:r>
              <a:rPr lang="en-US" b="1" dirty="0" smtClean="0"/>
              <a:t>Thank You For Attending!</a:t>
            </a:r>
            <a:r>
              <a:rPr lang="en-US" dirty="0" smtClean="0"/>
              <a:t/>
            </a:r>
            <a:br>
              <a:rPr lang="en-US" dirty="0" smtClean="0"/>
            </a:br>
            <a:r>
              <a:rPr lang="en-US" dirty="0" smtClean="0"/>
              <a:t/>
            </a:r>
            <a:br>
              <a:rPr lang="en-US" dirty="0" smtClean="0"/>
            </a:br>
            <a:r>
              <a:rPr lang="en-US" sz="2000" i="1" dirty="0" smtClean="0">
                <a:latin typeface="Arial" pitchFamily="34" charset="0"/>
                <a:cs typeface="Arial" pitchFamily="34" charset="0"/>
              </a:rPr>
              <a:t> Mary Dunlap, CFP®, MBA</a:t>
            </a:r>
            <a:br>
              <a:rPr lang="en-US" sz="2000" i="1" dirty="0" smtClean="0">
                <a:latin typeface="Arial" pitchFamily="34" charset="0"/>
                <a:cs typeface="Arial" pitchFamily="34" charset="0"/>
              </a:rPr>
            </a:br>
            <a:r>
              <a:rPr lang="en-US" sz="2000" i="1" dirty="0" smtClean="0">
                <a:latin typeface="Arial" pitchFamily="34" charset="0"/>
                <a:cs typeface="Arial" pitchFamily="34" charset="0"/>
                <a:hlinkClick r:id="rId2"/>
              </a:rPr>
              <a:t>www.marydunlapconsulting.com</a:t>
            </a:r>
            <a:r>
              <a:rPr lang="en-US" sz="2000" i="1" dirty="0" smtClean="0">
                <a:latin typeface="Arial" pitchFamily="34" charset="0"/>
                <a:cs typeface="Arial" pitchFamily="34" charset="0"/>
              </a:rPr>
              <a:t/>
            </a:r>
            <a:br>
              <a:rPr lang="en-US" sz="2000" i="1" dirty="0" smtClean="0">
                <a:latin typeface="Arial" pitchFamily="34" charset="0"/>
                <a:cs typeface="Arial" pitchFamily="34" charset="0"/>
              </a:rPr>
            </a:br>
            <a:r>
              <a:rPr lang="en-US" sz="2000" i="1" dirty="0" smtClean="0">
                <a:latin typeface="Arial" pitchFamily="34" charset="0"/>
                <a:cs typeface="Arial" pitchFamily="34" charset="0"/>
                <a:hlinkClick r:id="rId3"/>
              </a:rPr>
              <a:t>marydunlapconsulting@verizon.net</a:t>
            </a:r>
            <a:r>
              <a:rPr lang="en-US" sz="2000" i="1" dirty="0" smtClean="0">
                <a:latin typeface="Arial" pitchFamily="34" charset="0"/>
                <a:cs typeface="Arial" pitchFamily="34" charset="0"/>
              </a:rPr>
              <a:t/>
            </a:r>
            <a:br>
              <a:rPr lang="en-US" sz="2000" i="1" dirty="0" smtClean="0">
                <a:latin typeface="Arial" pitchFamily="34" charset="0"/>
                <a:cs typeface="Arial" pitchFamily="34" charset="0"/>
              </a:rPr>
            </a:b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en-US" sz="2000" i="1" dirty="0" smtClean="0">
                <a:latin typeface="Arial" pitchFamily="34" charset="0"/>
                <a:cs typeface="Arial" pitchFamily="34" charset="0"/>
              </a:rPr>
              <a:t>Debi Girvin, SPHR </a:t>
            </a:r>
            <a:br>
              <a:rPr lang="en-US" sz="2000" i="1" dirty="0" smtClean="0">
                <a:latin typeface="Arial" pitchFamily="34" charset="0"/>
                <a:cs typeface="Arial" pitchFamily="34" charset="0"/>
              </a:rPr>
            </a:br>
            <a:r>
              <a:rPr lang="en-US" sz="2000" i="1" dirty="0" smtClean="0">
                <a:latin typeface="Arial" pitchFamily="34" charset="0"/>
                <a:cs typeface="Arial" pitchFamily="34" charset="0"/>
                <a:hlinkClick r:id="rId4"/>
              </a:rPr>
              <a:t>www.lochlyncompany.com</a:t>
            </a:r>
            <a:r>
              <a:rPr lang="en-US" sz="2000" i="1" dirty="0" smtClean="0">
                <a:latin typeface="Arial" pitchFamily="34" charset="0"/>
                <a:cs typeface="Arial" pitchFamily="34" charset="0"/>
              </a:rPr>
              <a:t/>
            </a:r>
            <a:br>
              <a:rPr lang="en-US" sz="2000" i="1" dirty="0" smtClean="0">
                <a:latin typeface="Arial" pitchFamily="34" charset="0"/>
                <a:cs typeface="Arial" pitchFamily="34" charset="0"/>
              </a:rPr>
            </a:br>
            <a:r>
              <a:rPr lang="en-US" sz="2000" i="1" dirty="0" smtClean="0">
                <a:latin typeface="Arial" pitchFamily="34" charset="0"/>
                <a:cs typeface="Arial" pitchFamily="34" charset="0"/>
                <a:hlinkClick r:id="rId5"/>
              </a:rPr>
              <a:t>debra@lochlyncompany.com</a:t>
            </a:r>
            <a:r>
              <a:rPr lang="en-US" sz="2400" i="1" dirty="0" smtClean="0">
                <a:latin typeface="Arial" pitchFamily="34" charset="0"/>
                <a:cs typeface="Arial" pitchFamily="34" charset="0"/>
              </a:rPr>
              <a:t/>
            </a:r>
            <a:br>
              <a:rPr lang="en-US" sz="2400" i="1" dirty="0" smtClean="0">
                <a:latin typeface="Arial" pitchFamily="34" charset="0"/>
                <a:cs typeface="Arial" pitchFamily="34" charset="0"/>
              </a:rPr>
            </a:br>
            <a:r>
              <a:rPr lang="en-US" dirty="0" smtClean="0"/>
              <a:t/>
            </a:r>
            <a:br>
              <a:rPr lang="en-US" dirty="0" smtClean="0"/>
            </a:br>
            <a:r>
              <a:rPr lang="en-US" dirty="0" smtClean="0"/>
              <a:t/>
            </a:r>
            <a:br>
              <a:rPr lang="en-US" dirty="0" smtClean="0"/>
            </a:br>
            <a:endParaRPr lang="en-US" dirty="0"/>
          </a:p>
        </p:txBody>
      </p:sp>
      <p:sp>
        <p:nvSpPr>
          <p:cNvPr id="3" name="TextBox 2"/>
          <p:cNvSpPr txBox="1"/>
          <p:nvPr/>
        </p:nvSpPr>
        <p:spPr>
          <a:xfrm>
            <a:off x="1600200" y="5791201"/>
            <a:ext cx="6629400" cy="830997"/>
          </a:xfrm>
          <a:prstGeom prst="rect">
            <a:avLst/>
          </a:prstGeom>
          <a:noFill/>
        </p:spPr>
        <p:txBody>
          <a:bodyPr wrap="square" rtlCol="0">
            <a:spAutoFit/>
          </a:bodyPr>
          <a:lstStyle/>
          <a:p>
            <a:r>
              <a:rPr lang="en-US" sz="1000" i="1" dirty="0" smtClean="0"/>
              <a:t>This presentation is for informative purposes only and is not to be construed as legal advice.  You need to consult your experts, such as human resource consultant, attorney, to be aware of federal, local and state regulations and exceptions.</a:t>
            </a:r>
            <a:endParaRPr lang="en-US" sz="1000"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14400"/>
            <a:ext cx="7086600" cy="685800"/>
          </a:xfrm>
        </p:spPr>
        <p:txBody>
          <a:bodyPr/>
          <a:lstStyle/>
          <a:p>
            <a:r>
              <a:rPr lang="en-US" sz="4000" b="1" dirty="0" smtClean="0">
                <a:latin typeface="Arial" pitchFamily="34" charset="0"/>
                <a:cs typeface="Arial" pitchFamily="34" charset="0"/>
              </a:rPr>
              <a:t>Exemption Basics</a:t>
            </a:r>
            <a:endParaRPr lang="en-US" sz="4000" dirty="0">
              <a:latin typeface="Arial" pitchFamily="34" charset="0"/>
              <a:cs typeface="Arial" pitchFamily="34" charset="0"/>
            </a:endParaRPr>
          </a:p>
        </p:txBody>
      </p:sp>
      <p:sp>
        <p:nvSpPr>
          <p:cNvPr id="3" name="Content Placeholder 2"/>
          <p:cNvSpPr>
            <a:spLocks noGrp="1"/>
          </p:cNvSpPr>
          <p:nvPr>
            <p:ph idx="1"/>
          </p:nvPr>
        </p:nvSpPr>
        <p:spPr>
          <a:xfrm>
            <a:off x="1600200" y="1600200"/>
            <a:ext cx="7086600" cy="4953000"/>
          </a:xfrm>
        </p:spPr>
        <p:txBody>
          <a:bodyPr/>
          <a:lstStyle/>
          <a:p>
            <a:pPr eaLnBrk="1" hangingPunct="1">
              <a:spcBef>
                <a:spcPct val="0"/>
              </a:spcBef>
              <a:spcAft>
                <a:spcPct val="50000"/>
              </a:spcAft>
            </a:pPr>
            <a:r>
              <a:rPr lang="en-US" sz="2800" dirty="0" smtClean="0">
                <a:latin typeface="Arial" pitchFamily="34" charset="0"/>
                <a:cs typeface="Arial" pitchFamily="34" charset="0"/>
              </a:rPr>
              <a:t>Duties test</a:t>
            </a:r>
          </a:p>
          <a:p>
            <a:pPr lvl="1" eaLnBrk="1" hangingPunct="1">
              <a:spcBef>
                <a:spcPct val="0"/>
              </a:spcBef>
              <a:spcAft>
                <a:spcPct val="50000"/>
              </a:spcAft>
            </a:pPr>
            <a:r>
              <a:rPr lang="en-US" sz="2400" dirty="0" smtClean="0">
                <a:latin typeface="Arial" pitchFamily="34" charset="0"/>
                <a:cs typeface="Arial" pitchFamily="34" charset="0"/>
              </a:rPr>
              <a:t>Focuses on “Primary Duty”</a:t>
            </a:r>
          </a:p>
          <a:p>
            <a:pPr lvl="1" eaLnBrk="1" hangingPunct="1">
              <a:spcBef>
                <a:spcPct val="0"/>
              </a:spcBef>
              <a:spcAft>
                <a:spcPct val="50000"/>
              </a:spcAft>
            </a:pPr>
            <a:r>
              <a:rPr lang="en-US" sz="2400" dirty="0" smtClean="0">
                <a:latin typeface="Arial" pitchFamily="34" charset="0"/>
                <a:cs typeface="Arial" pitchFamily="34" charset="0"/>
              </a:rPr>
              <a:t>Focus on actual duties, not job titles.</a:t>
            </a:r>
          </a:p>
          <a:p>
            <a:pPr lvl="2" eaLnBrk="1" hangingPunct="1">
              <a:spcBef>
                <a:spcPct val="0"/>
              </a:spcBef>
              <a:spcAft>
                <a:spcPct val="50000"/>
              </a:spcAft>
            </a:pPr>
            <a:r>
              <a:rPr lang="en-US" sz="2000" dirty="0" smtClean="0">
                <a:latin typeface="Arial" pitchFamily="34" charset="0"/>
                <a:cs typeface="Arial" pitchFamily="34" charset="0"/>
              </a:rPr>
              <a:t>“Client Service - handle, research &amp; resolve on-own” or “Receptionist - write down and pass along”?</a:t>
            </a:r>
          </a:p>
          <a:p>
            <a:pPr lvl="2" eaLnBrk="1" hangingPunct="1">
              <a:spcBef>
                <a:spcPct val="0"/>
              </a:spcBef>
              <a:spcAft>
                <a:spcPct val="50000"/>
              </a:spcAft>
            </a:pPr>
            <a:r>
              <a:rPr lang="en-US" sz="2000" dirty="0" smtClean="0">
                <a:latin typeface="Arial" pitchFamily="34" charset="0"/>
                <a:cs typeface="Arial" pitchFamily="34" charset="0"/>
              </a:rPr>
              <a:t>“Seek Options/Alternatives, Deviate from processes” or “Follow Specific Guidelines”?</a:t>
            </a:r>
          </a:p>
          <a:p>
            <a:pPr lvl="2" eaLnBrk="1" hangingPunct="1">
              <a:spcBef>
                <a:spcPct val="0"/>
              </a:spcBef>
              <a:spcAft>
                <a:spcPct val="50000"/>
              </a:spcAft>
            </a:pPr>
            <a:r>
              <a:rPr lang="en-US" sz="2000" dirty="0" smtClean="0">
                <a:latin typeface="Arial" pitchFamily="34" charset="0"/>
                <a:cs typeface="Arial" pitchFamily="34" charset="0"/>
              </a:rPr>
              <a:t>“Direct &amp; Shape Business Direction or Goals” or “Day-to-Day Operational/Maintenance Tasks”?</a:t>
            </a:r>
          </a:p>
          <a:p>
            <a:pPr lvl="2" eaLnBrk="1" hangingPunct="1">
              <a:spcBef>
                <a:spcPct val="0"/>
              </a:spcBef>
              <a:spcAft>
                <a:spcPct val="50000"/>
              </a:spcAft>
            </a:pPr>
            <a:r>
              <a:rPr lang="en-US" sz="2000" dirty="0" smtClean="0">
                <a:latin typeface="Arial" pitchFamily="34" charset="0"/>
                <a:cs typeface="Arial" pitchFamily="34" charset="0"/>
              </a:rPr>
              <a:t>“Direct, Shape Employee Work &amp; Future” or “Give Work to Fellow Employees”?</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90600"/>
            <a:ext cx="7086600" cy="914400"/>
          </a:xfrm>
        </p:spPr>
        <p:txBody>
          <a:bodyPr/>
          <a:lstStyle/>
          <a:p>
            <a:r>
              <a:rPr lang="en-US" sz="4000" b="1" dirty="0" smtClean="0">
                <a:latin typeface="Arial" pitchFamily="34" charset="0"/>
                <a:cs typeface="Arial" pitchFamily="34" charset="0"/>
              </a:rPr>
              <a:t>“Primary Duty”</a:t>
            </a:r>
            <a:endParaRPr lang="en-US" sz="4000" dirty="0">
              <a:latin typeface="Arial" pitchFamily="34" charset="0"/>
              <a:cs typeface="Arial" pitchFamily="34" charset="0"/>
            </a:endParaRPr>
          </a:p>
        </p:txBody>
      </p:sp>
      <p:sp>
        <p:nvSpPr>
          <p:cNvPr id="3" name="Content Placeholder 2"/>
          <p:cNvSpPr>
            <a:spLocks noGrp="1"/>
          </p:cNvSpPr>
          <p:nvPr>
            <p:ph idx="1"/>
          </p:nvPr>
        </p:nvSpPr>
        <p:spPr>
          <a:xfrm>
            <a:off x="1600200" y="2057400"/>
            <a:ext cx="7086600" cy="4221163"/>
          </a:xfrm>
        </p:spPr>
        <p:txBody>
          <a:bodyPr/>
          <a:lstStyle/>
          <a:p>
            <a:pPr eaLnBrk="1" hangingPunct="1">
              <a:spcBef>
                <a:spcPct val="0"/>
              </a:spcBef>
              <a:spcAft>
                <a:spcPct val="50000"/>
              </a:spcAft>
            </a:pPr>
            <a:r>
              <a:rPr lang="en-US" sz="2400" dirty="0" smtClean="0">
                <a:latin typeface="Arial" pitchFamily="34" charset="0"/>
                <a:cs typeface="Arial" pitchFamily="34" charset="0"/>
              </a:rPr>
              <a:t>The term “primary duty” means the principal, main, major or most important duty that the employee performs</a:t>
            </a:r>
          </a:p>
          <a:p>
            <a:pPr eaLnBrk="1" hangingPunct="1">
              <a:spcBef>
                <a:spcPct val="0"/>
              </a:spcBef>
              <a:spcAft>
                <a:spcPct val="50000"/>
              </a:spcAft>
            </a:pPr>
            <a:r>
              <a:rPr lang="en-US" sz="2400" dirty="0" smtClean="0">
                <a:latin typeface="Arial" pitchFamily="34" charset="0"/>
                <a:cs typeface="Arial" pitchFamily="34" charset="0"/>
              </a:rPr>
              <a:t>Determination of an employee’s primary duty must be based on all the facts in a particular case, with the major emphasis on the character of the job as a whole</a:t>
            </a:r>
          </a:p>
          <a:p>
            <a:pPr eaLnBrk="1" hangingPunct="1">
              <a:spcBef>
                <a:spcPct val="0"/>
              </a:spcBef>
              <a:spcAft>
                <a:spcPct val="50000"/>
              </a:spcAft>
            </a:pPr>
            <a:r>
              <a:rPr lang="en-US" sz="2400" dirty="0" smtClean="0">
                <a:latin typeface="Arial" pitchFamily="34" charset="0"/>
                <a:cs typeface="Arial" pitchFamily="34" charset="0"/>
              </a:rPr>
              <a:t>The amount of time spent can be a useful guide; but time alone is not the sole test.</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990600"/>
            <a:ext cx="7620000" cy="1524000"/>
          </a:xfrm>
        </p:spPr>
        <p:txBody>
          <a:bodyPr/>
          <a:lstStyle/>
          <a:p>
            <a:r>
              <a:rPr lang="en-US" sz="3200" dirty="0" smtClean="0"/>
              <a:t/>
            </a:r>
            <a:br>
              <a:rPr lang="en-US" sz="3200" dirty="0" smtClean="0"/>
            </a:br>
            <a:r>
              <a:rPr lang="en-US" sz="2800" b="1" dirty="0" smtClean="0">
                <a:latin typeface="Arial" pitchFamily="34" charset="0"/>
                <a:cs typeface="Arial" pitchFamily="34" charset="0"/>
              </a:rPr>
              <a:t>Exercise Of </a:t>
            </a:r>
            <a:r>
              <a:rPr lang="en-US" sz="2800" b="1" u="sng" dirty="0" smtClean="0">
                <a:latin typeface="Arial" pitchFamily="34" charset="0"/>
                <a:cs typeface="Arial" pitchFamily="34" charset="0"/>
              </a:rPr>
              <a:t>Discretion And Independent Judgment With Respect To Matters Of Significance. </a:t>
            </a:r>
            <a:r>
              <a:rPr lang="en-US" sz="3200" u="sng" dirty="0" smtClean="0"/>
              <a:t/>
            </a:r>
            <a:br>
              <a:rPr lang="en-US" sz="3200" u="sng" dirty="0" smtClean="0"/>
            </a:br>
            <a:endParaRPr lang="en-US" sz="3200" dirty="0"/>
          </a:p>
        </p:txBody>
      </p:sp>
      <p:sp>
        <p:nvSpPr>
          <p:cNvPr id="3" name="Content Placeholder 2"/>
          <p:cNvSpPr>
            <a:spLocks noGrp="1"/>
          </p:cNvSpPr>
          <p:nvPr>
            <p:ph idx="1"/>
          </p:nvPr>
        </p:nvSpPr>
        <p:spPr>
          <a:xfrm>
            <a:off x="1371600" y="2514600"/>
            <a:ext cx="7467600" cy="3886200"/>
          </a:xfrm>
        </p:spPr>
        <p:txBody>
          <a:bodyPr/>
          <a:lstStyle/>
          <a:p>
            <a:pPr>
              <a:spcAft>
                <a:spcPts val="600"/>
              </a:spcAft>
            </a:pPr>
            <a:r>
              <a:rPr lang="en-US" sz="2000" dirty="0" smtClean="0">
                <a:latin typeface="Arial" pitchFamily="34" charset="0"/>
                <a:cs typeface="Arial" pitchFamily="34" charset="0"/>
              </a:rPr>
              <a:t>In general, involves the comparison and the evaluation of possible courses of conduct and acting or making a decision after the various possibilities have been considered. </a:t>
            </a:r>
          </a:p>
          <a:p>
            <a:pPr>
              <a:spcAft>
                <a:spcPts val="600"/>
              </a:spcAft>
            </a:pPr>
            <a:r>
              <a:rPr lang="en-US" sz="2000" dirty="0" smtClean="0">
                <a:latin typeface="Arial" pitchFamily="34" charset="0"/>
                <a:cs typeface="Arial" pitchFamily="34" charset="0"/>
              </a:rPr>
              <a:t>Have authority to form, interpret, affect or implement management policies or major operating practices -  have authority to deviate from or waive established procedures without prior approval</a:t>
            </a:r>
          </a:p>
          <a:p>
            <a:pPr>
              <a:spcAft>
                <a:spcPts val="600"/>
              </a:spcAft>
            </a:pPr>
            <a:r>
              <a:rPr lang="en-US" sz="2000" dirty="0" smtClean="0">
                <a:latin typeface="Arial" pitchFamily="34" charset="0"/>
                <a:cs typeface="Arial" pitchFamily="34" charset="0"/>
              </a:rPr>
              <a:t>Commit firm on significant matters – not necessarily due to poor performance which creates financial liability</a:t>
            </a:r>
          </a:p>
          <a:p>
            <a:pPr>
              <a:spcAft>
                <a:spcPts val="600"/>
              </a:spcAft>
            </a:pPr>
            <a:r>
              <a:rPr lang="en-US" sz="2000" dirty="0" smtClean="0">
                <a:latin typeface="Arial" pitchFamily="34" charset="0"/>
                <a:cs typeface="Arial" pitchFamily="34" charset="0"/>
              </a:rPr>
              <a:t>Performs work that affects business operations to a substantial degree </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990600"/>
            <a:ext cx="7086600" cy="685800"/>
          </a:xfrm>
        </p:spPr>
        <p:txBody>
          <a:bodyPr/>
          <a:lstStyle/>
          <a:p>
            <a:r>
              <a:rPr lang="en-US" sz="4000" b="1" dirty="0" smtClean="0">
                <a:latin typeface="Arial" pitchFamily="34" charset="0"/>
                <a:cs typeface="Arial" pitchFamily="34" charset="0"/>
              </a:rPr>
              <a:t>Executive Exemption</a:t>
            </a:r>
            <a:endParaRPr lang="en-US" sz="4000" dirty="0">
              <a:latin typeface="Arial" pitchFamily="34" charset="0"/>
              <a:cs typeface="Arial" pitchFamily="34" charset="0"/>
            </a:endParaRPr>
          </a:p>
        </p:txBody>
      </p:sp>
      <p:sp>
        <p:nvSpPr>
          <p:cNvPr id="3" name="Content Placeholder 2"/>
          <p:cNvSpPr>
            <a:spLocks noGrp="1"/>
          </p:cNvSpPr>
          <p:nvPr>
            <p:ph idx="1"/>
          </p:nvPr>
        </p:nvSpPr>
        <p:spPr>
          <a:xfrm>
            <a:off x="1371600" y="1676400"/>
            <a:ext cx="7315200" cy="4953000"/>
          </a:xfrm>
        </p:spPr>
        <p:txBody>
          <a:bodyPr/>
          <a:lstStyle/>
          <a:p>
            <a:pPr eaLnBrk="1" hangingPunct="1">
              <a:spcBef>
                <a:spcPct val="0"/>
              </a:spcBef>
              <a:spcAft>
                <a:spcPct val="50000"/>
              </a:spcAft>
            </a:pPr>
            <a:r>
              <a:rPr lang="en-US" sz="2200" dirty="0" smtClean="0">
                <a:latin typeface="Arial" pitchFamily="34" charset="0"/>
                <a:cs typeface="Arial" pitchFamily="34" charset="0"/>
              </a:rPr>
              <a:t>Salary Basis -- $455/week</a:t>
            </a:r>
          </a:p>
          <a:p>
            <a:pPr eaLnBrk="1" hangingPunct="1">
              <a:spcBef>
                <a:spcPct val="0"/>
              </a:spcBef>
              <a:spcAft>
                <a:spcPct val="50000"/>
              </a:spcAft>
            </a:pPr>
            <a:r>
              <a:rPr lang="en-US" sz="2200" dirty="0" smtClean="0">
                <a:latin typeface="Arial" pitchFamily="34" charset="0"/>
                <a:cs typeface="Arial" pitchFamily="34" charset="0"/>
              </a:rPr>
              <a:t>Primary duty is management of the enterprise or a customarily recognized department or subdivision – such as supervise/control productivity; planning work; appraise employee productivity for changes in employee status; discipline; plan &amp; control budget;  provide safety &amp; security for employees, materials &amp; workflow distribution</a:t>
            </a:r>
          </a:p>
          <a:p>
            <a:pPr eaLnBrk="1" hangingPunct="1">
              <a:spcBef>
                <a:spcPct val="0"/>
              </a:spcBef>
              <a:spcAft>
                <a:spcPct val="50000"/>
              </a:spcAft>
            </a:pPr>
            <a:r>
              <a:rPr lang="en-US" sz="2200" dirty="0" smtClean="0">
                <a:latin typeface="Arial" pitchFamily="34" charset="0"/>
                <a:cs typeface="Arial" pitchFamily="34" charset="0"/>
              </a:rPr>
              <a:t>Customarily and regularly directs the work of two or more other full-time employees (or equivalent)</a:t>
            </a:r>
          </a:p>
          <a:p>
            <a:pPr eaLnBrk="1" hangingPunct="1">
              <a:spcBef>
                <a:spcPct val="0"/>
              </a:spcBef>
              <a:spcAft>
                <a:spcPct val="50000"/>
              </a:spcAft>
            </a:pPr>
            <a:r>
              <a:rPr lang="en-US" sz="2200" dirty="0" smtClean="0">
                <a:latin typeface="Arial" pitchFamily="34" charset="0"/>
                <a:cs typeface="Arial" pitchFamily="34" charset="0"/>
              </a:rPr>
              <a:t>Has authority to hire or fire other employees (or recommendations are given particular weight)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975</TotalTime>
  <Words>3244</Words>
  <Application>Microsoft Office PowerPoint</Application>
  <PresentationFormat>On-screen Show (4:3)</PresentationFormat>
  <Paragraphs>278</Paragraphs>
  <Slides>52</Slides>
  <Notes>9</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  Avoid the Money Pit:                               How Human Resources Can  Increase Your Profits,  Gain the Respect of Your Employees and Raise the Viability of Your Business  Mary Dunlap, CFP®, MBA Debi Girvin, SPHR 8:45 am to 9:45 am – Saturday, March 9 </vt:lpstr>
      <vt:lpstr>Exempt vs. Non-Exempt</vt:lpstr>
      <vt:lpstr>FLSA Basics</vt:lpstr>
      <vt:lpstr>White Collar Exemptions</vt:lpstr>
      <vt:lpstr>Exemption Basics</vt:lpstr>
      <vt:lpstr>Exemption Basics</vt:lpstr>
      <vt:lpstr>“Primary Duty”</vt:lpstr>
      <vt:lpstr> Exercise Of Discretion And Independent Judgment With Respect To Matters Of Significance.  </vt:lpstr>
      <vt:lpstr>Executive Exemption</vt:lpstr>
      <vt:lpstr>Executive Exemption</vt:lpstr>
      <vt:lpstr>“Learned” Professional Exemption</vt:lpstr>
      <vt:lpstr>Administrative Exemption</vt:lpstr>
      <vt:lpstr>Financial Services Industry Employees</vt:lpstr>
      <vt:lpstr>Financial Services Industry Employees</vt:lpstr>
      <vt:lpstr>“Outside Sales” Employees</vt:lpstr>
      <vt:lpstr>Pay Reductions for Exempt Employees</vt:lpstr>
      <vt:lpstr>Pay Reductions for Exempt Employees</vt:lpstr>
      <vt:lpstr>How Much Will This Cost Me                     (If I Don’t Handle It Properly Or Ignore It)?</vt:lpstr>
      <vt:lpstr>What Can I Do To Fix Or Correct It?</vt:lpstr>
      <vt:lpstr>Compliance Audit</vt:lpstr>
      <vt:lpstr>Reduce Your Risks</vt:lpstr>
      <vt:lpstr>Slide 22</vt:lpstr>
      <vt:lpstr>Employee or Independent Contractor</vt:lpstr>
      <vt:lpstr>So What's The Big Deal?</vt:lpstr>
      <vt:lpstr>What Are The Pitfalls That I Should Be Aware Of?</vt:lpstr>
      <vt:lpstr>What Is Employee Misclassification?</vt:lpstr>
      <vt:lpstr>Why Is Employee Misclassification Harmful?</vt:lpstr>
      <vt:lpstr>Why Is Employee Misclassification Harmful?</vt:lpstr>
      <vt:lpstr>Classifications Challenged – Triggering Events</vt:lpstr>
      <vt:lpstr>How Much Will This Cost Me                  (If I Don’t Handle It Properly              Or Ignore It)?</vt:lpstr>
      <vt:lpstr>How Much Will This Cost Me (If I Don’t Handle It Properly Or Ignore It)?</vt:lpstr>
      <vt:lpstr>What Can I Do To Fix Or Correct It?</vt:lpstr>
      <vt:lpstr>Economic Reality Test</vt:lpstr>
      <vt:lpstr>Job Description   Standards And Expectations</vt:lpstr>
      <vt:lpstr>  What Are The Pitfalls I Need To Be Aware Of?  </vt:lpstr>
      <vt:lpstr>How Much Will This Cost Me?          (If I Don’t Handle It Properly Or Ignore It) </vt:lpstr>
      <vt:lpstr>What Can I Do To Fix Or Correct It? </vt:lpstr>
      <vt:lpstr>Privacy And Investigation</vt:lpstr>
      <vt:lpstr>   What Are The Pitfalls I Need To Be Aware Of?  </vt:lpstr>
      <vt:lpstr>   What Are The Pitfalls I Need To Be Aware Of?  </vt:lpstr>
      <vt:lpstr>   What Are The Pitfalls I Need To Be Aware Of?  </vt:lpstr>
      <vt:lpstr> How much will this cost me?           (If I don’t handle it properly or ignore it) </vt:lpstr>
      <vt:lpstr> What Can I Do To Fix Or Correct It? </vt:lpstr>
      <vt:lpstr> What Can I Do To Fix Or Correct It? </vt:lpstr>
      <vt:lpstr> What Can I Do To Fix Or Correct It? </vt:lpstr>
      <vt:lpstr> What Can I Do To Fix Or Correct It? </vt:lpstr>
      <vt:lpstr>State and Local Agencies and Laws  </vt:lpstr>
      <vt:lpstr>  What Are The Pitfalls I Need To Be Aware Of?  </vt:lpstr>
      <vt:lpstr> How much will this cost me?           (If I Don’t Handle It Properly Or Ignore It) </vt:lpstr>
      <vt:lpstr> What Can I Do To Fix Or Correct It?  </vt:lpstr>
      <vt:lpstr>How Do I Start Addressing These Issues?</vt:lpstr>
      <vt:lpstr>   Thank You For Attending!   Mary Dunlap, CFP®, MBA www.marydunlapconsulting.com marydunlapconsulting@verizon.net  Debi Girvin, SPHR  www.lochlyncompany.com debra@lochlyncompany.com   </vt:lpstr>
    </vt:vector>
  </TitlesOfParts>
  <Company>FPA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Patrick Boudreaux</dc:creator>
  <cp:lastModifiedBy>Bill</cp:lastModifiedBy>
  <cp:revision>111</cp:revision>
  <dcterms:created xsi:type="dcterms:W3CDTF">2013-01-16T17:50:49Z</dcterms:created>
  <dcterms:modified xsi:type="dcterms:W3CDTF">2013-03-04T00:58:18Z</dcterms:modified>
</cp:coreProperties>
</file>