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8" r:id="rId3"/>
    <p:sldId id="257" r:id="rId4"/>
    <p:sldId id="259" r:id="rId5"/>
    <p:sldId id="262" r:id="rId6"/>
    <p:sldId id="263" r:id="rId7"/>
    <p:sldId id="264" r:id="rId8"/>
    <p:sldId id="265" r:id="rId9"/>
    <p:sldId id="273" r:id="rId10"/>
    <p:sldId id="272" r:id="rId11"/>
    <p:sldId id="266" r:id="rId12"/>
    <p:sldId id="267" r:id="rId13"/>
    <p:sldId id="268" r:id="rId14"/>
    <p:sldId id="270" r:id="rId15"/>
    <p:sldId id="271" r:id="rId16"/>
    <p:sldId id="274" r:id="rId17"/>
    <p:sldId id="278" r:id="rId18"/>
    <p:sldId id="280" r:id="rId19"/>
    <p:sldId id="279" r:id="rId2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001" autoAdjust="0"/>
    <p:restoredTop sz="94660"/>
  </p:normalViewPr>
  <p:slideViewPr>
    <p:cSldViewPr snapToGrid="0">
      <p:cViewPr varScale="1">
        <p:scale>
          <a:sx n="100" d="100"/>
          <a:sy n="100" d="100"/>
        </p:scale>
        <p:origin x="72" y="16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en-US" smtClean="0"/>
              <a:t>Click to edit Master title style</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smtClean="0"/>
              <a:t>Click icon to add picture</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Date Placeholder 2"/>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en-US" smtClean="0"/>
              <a:t>Click to edit Master title style</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en-US" smtClean="0"/>
              <a:t>Click to edit Master title style</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n-US" smtClean="0"/>
              <a:t>Click to edit Master text styles</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nchor="ct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en-US" smtClean="0"/>
              <a:t>Click to edit Master title style</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en-US" smtClean="0"/>
              <a:t>Click to edit Master title style</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smtClean="0"/>
              <a:t>Click icon to add picture</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10/19/2014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B61BEF0D-F0BB-DE4B-95CE-6DB70DBA9567}" type="datetimeFigureOut">
              <a:rPr lang="en-US" dirty="0"/>
              <a:pPr/>
              <a:t>10/19/2014</a:t>
            </a:fld>
            <a:endParaRPr lang="en-US" dirty="0"/>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dirty="0"/>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D57F1E4F-1CFF-5643-939E-217C01CDF565}" type="slidenum">
              <a:rPr lang="en-US" dirty="0"/>
              <a:pPr/>
              <a:t>‹#›</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0" r:id="rId9"/>
    <p:sldLayoutId id="2147483668" r:id="rId10"/>
    <p:sldLayoutId id="2147483663" r:id="rId11"/>
    <p:sldLayoutId id="2147483664" r:id="rId12"/>
    <p:sldLayoutId id="2147483665" r:id="rId13"/>
    <p:sldLayoutId id="2147483666" r:id="rId14"/>
    <p:sldLayoutId id="2147483667" r:id="rId15"/>
    <p:sldLayoutId id="2147483658" r:id="rId16"/>
    <p:sldLayoutId id="2147483659" r:id="rId17"/>
  </p:sldLayoutIdLst>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www.marydunlapconsulting.com/" TargetMode="External"/><Relationship Id="rId2" Type="http://schemas.openxmlformats.org/officeDocument/2006/relationships/hyperlink" Target="mailto:mary@marydunlapconsulting.com"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Find, Develop and retain</a:t>
            </a:r>
            <a:endParaRPr lang="en-US" dirty="0"/>
          </a:p>
        </p:txBody>
      </p:sp>
      <p:sp>
        <p:nvSpPr>
          <p:cNvPr id="3" name="Subtitle 2"/>
          <p:cNvSpPr>
            <a:spLocks noGrp="1"/>
          </p:cNvSpPr>
          <p:nvPr>
            <p:ph type="subTitle" idx="1"/>
          </p:nvPr>
        </p:nvSpPr>
        <p:spPr/>
        <p:txBody>
          <a:bodyPr/>
          <a:lstStyle/>
          <a:p>
            <a:r>
              <a:rPr lang="en-US" b="1" dirty="0" smtClean="0"/>
              <a:t>Transform Your Team</a:t>
            </a:r>
          </a:p>
          <a:p>
            <a:r>
              <a:rPr lang="en-US" b="1" dirty="0" smtClean="0"/>
              <a:t>Build the Right Team</a:t>
            </a:r>
          </a:p>
          <a:p>
            <a:r>
              <a:rPr lang="en-US" b="1" dirty="0" smtClean="0"/>
              <a:t>Make Your Great Team  Better</a:t>
            </a:r>
            <a:endParaRPr lang="en-US" b="1" dirty="0"/>
          </a:p>
        </p:txBody>
      </p:sp>
    </p:spTree>
    <p:extLst>
      <p:ext uri="{BB962C8B-B14F-4D97-AF65-F5344CB8AC3E}">
        <p14:creationId xmlns:p14="http://schemas.microsoft.com/office/powerpoint/2010/main" val="386379519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08037" y="5686425"/>
            <a:ext cx="8534400" cy="917574"/>
          </a:xfrm>
        </p:spPr>
        <p:txBody>
          <a:bodyPr>
            <a:normAutofit/>
          </a:bodyPr>
          <a:lstStyle/>
          <a:p>
            <a:r>
              <a:rPr lang="en-US" sz="2800" dirty="0" smtClean="0"/>
              <a:t>Plan, Implement and Review</a:t>
            </a:r>
            <a:endParaRPr lang="en-US" sz="2800" dirty="0"/>
          </a:p>
        </p:txBody>
      </p:sp>
      <p:sp>
        <p:nvSpPr>
          <p:cNvPr id="3" name="Content Placeholder 2"/>
          <p:cNvSpPr>
            <a:spLocks noGrp="1"/>
          </p:cNvSpPr>
          <p:nvPr>
            <p:ph idx="1"/>
          </p:nvPr>
        </p:nvSpPr>
        <p:spPr>
          <a:xfrm>
            <a:off x="684211" y="333375"/>
            <a:ext cx="10355264" cy="5353050"/>
          </a:xfrm>
        </p:spPr>
        <p:txBody>
          <a:bodyPr>
            <a:normAutofit/>
          </a:bodyPr>
          <a:lstStyle/>
          <a:p>
            <a:r>
              <a:rPr lang="en-US" sz="2400" b="1" dirty="0" smtClean="0"/>
              <a:t>Review</a:t>
            </a:r>
          </a:p>
          <a:p>
            <a:pPr lvl="1"/>
            <a:r>
              <a:rPr lang="en-US" sz="2000" b="1" dirty="0" smtClean="0"/>
              <a:t>New Position: Compare Top Candidate Results; Check Required Criteria Regarding Quality of Candidates Responding and Market Compensation  and Benefits.</a:t>
            </a:r>
          </a:p>
          <a:p>
            <a:pPr lvl="1"/>
            <a:r>
              <a:rPr lang="en-US" sz="2000" b="1" dirty="0" smtClean="0"/>
              <a:t>Changing Position: Set Up an Appropriate and Consistent Check on Progress; Employee has Responsibility to Track and Report on Results. What Resources Does the Employee Need for Success?</a:t>
            </a:r>
          </a:p>
          <a:p>
            <a:pPr lvl="1"/>
            <a:r>
              <a:rPr lang="en-US" sz="2000" b="1" dirty="0" smtClean="0"/>
              <a:t>“Changing” Employee: Scheduled Check-In Dates That Need to Be Held. </a:t>
            </a:r>
            <a:r>
              <a:rPr lang="en-US" sz="2000" b="1" dirty="0"/>
              <a:t>Employee has Responsibility to Track and Report on Results</a:t>
            </a:r>
            <a:endParaRPr lang="en-US" sz="2000" dirty="0" smtClean="0"/>
          </a:p>
          <a:p>
            <a:pPr lvl="1"/>
            <a:endParaRPr lang="en-US" dirty="0"/>
          </a:p>
        </p:txBody>
      </p:sp>
    </p:spTree>
    <p:extLst>
      <p:ext uri="{BB962C8B-B14F-4D97-AF65-F5344CB8AC3E}">
        <p14:creationId xmlns:p14="http://schemas.microsoft.com/office/powerpoint/2010/main" val="49200317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915025"/>
            <a:ext cx="8534400" cy="708024"/>
          </a:xfrm>
        </p:spPr>
        <p:txBody>
          <a:bodyPr/>
          <a:lstStyle/>
          <a:p>
            <a:r>
              <a:rPr lang="en-US" dirty="0" smtClean="0"/>
              <a:t>Question</a:t>
            </a:r>
            <a:endParaRPr lang="en-US" dirty="0"/>
          </a:p>
        </p:txBody>
      </p:sp>
      <p:sp>
        <p:nvSpPr>
          <p:cNvPr id="3" name="Content Placeholder 2"/>
          <p:cNvSpPr>
            <a:spLocks noGrp="1"/>
          </p:cNvSpPr>
          <p:nvPr>
            <p:ph idx="1"/>
          </p:nvPr>
        </p:nvSpPr>
        <p:spPr>
          <a:xfrm>
            <a:off x="684212" y="361950"/>
            <a:ext cx="10021888" cy="5486400"/>
          </a:xfrm>
        </p:spPr>
        <p:txBody>
          <a:bodyPr>
            <a:normAutofit fontScale="85000" lnSpcReduction="10000"/>
          </a:bodyPr>
          <a:lstStyle/>
          <a:p>
            <a:pPr>
              <a:lnSpc>
                <a:spcPct val="107000"/>
              </a:lnSpc>
              <a:spcAft>
                <a:spcPts val="800"/>
              </a:spcAft>
            </a:pPr>
            <a:r>
              <a:rPr lang="en-US" sz="3200" b="1" dirty="0">
                <a:latin typeface="+mj-lt"/>
                <a:ea typeface="Calibri" panose="020F0502020204030204" pitchFamily="34" charset="0"/>
                <a:cs typeface="Times New Roman" panose="02020603050405020304" pitchFamily="18" charset="0"/>
              </a:rPr>
              <a:t>Discuss What Has to Be Done or Should Have Been Done</a:t>
            </a:r>
            <a:endParaRPr lang="en-US" sz="3200" dirty="0">
              <a:latin typeface="+mj-lt"/>
              <a:ea typeface="Calibri" panose="020F0502020204030204" pitchFamily="34" charset="0"/>
              <a:cs typeface="Times New Roman" panose="02020603050405020304" pitchFamily="18" charset="0"/>
            </a:endParaRPr>
          </a:p>
          <a:p>
            <a:pPr>
              <a:lnSpc>
                <a:spcPct val="107000"/>
              </a:lnSpc>
              <a:spcAft>
                <a:spcPts val="800"/>
              </a:spcAft>
            </a:pPr>
            <a:r>
              <a:rPr lang="en-US" dirty="0">
                <a:latin typeface="+mj-lt"/>
                <a:ea typeface="Calibri" panose="020F0502020204030204" pitchFamily="34" charset="0"/>
                <a:cs typeface="Times New Roman" panose="02020603050405020304" pitchFamily="18" charset="0"/>
              </a:rPr>
              <a:t> </a:t>
            </a:r>
          </a:p>
          <a:p>
            <a:pPr>
              <a:lnSpc>
                <a:spcPct val="107000"/>
              </a:lnSpc>
              <a:spcAft>
                <a:spcPts val="800"/>
              </a:spcAft>
            </a:pPr>
            <a:r>
              <a:rPr lang="en-US" sz="2400" dirty="0">
                <a:latin typeface="+mj-lt"/>
                <a:ea typeface="Calibri" panose="020F0502020204030204" pitchFamily="34" charset="0"/>
                <a:cs typeface="Times New Roman" panose="02020603050405020304" pitchFamily="18" charset="0"/>
              </a:rPr>
              <a:t>Ask questions for results</a:t>
            </a:r>
          </a:p>
          <a:p>
            <a:pPr>
              <a:lnSpc>
                <a:spcPct val="107000"/>
              </a:lnSpc>
              <a:spcAft>
                <a:spcPts val="800"/>
              </a:spcAft>
            </a:pPr>
            <a:r>
              <a:rPr lang="en-US" sz="2400" b="1" dirty="0">
                <a:latin typeface="+mj-lt"/>
                <a:ea typeface="Calibri" panose="020F0502020204030204" pitchFamily="34" charset="0"/>
                <a:cs typeface="Times New Roman" panose="02020603050405020304" pitchFamily="18" charset="0"/>
              </a:rPr>
              <a:t>In every conversation - Preparation is ESSENTIAL</a:t>
            </a:r>
            <a:endParaRPr lang="en-US" sz="2400" dirty="0">
              <a:latin typeface="+mj-lt"/>
              <a:ea typeface="Calibri" panose="020F0502020204030204" pitchFamily="34" charset="0"/>
              <a:cs typeface="Times New Roman" panose="02020603050405020304" pitchFamily="18" charset="0"/>
            </a:endParaRPr>
          </a:p>
          <a:p>
            <a:pPr>
              <a:lnSpc>
                <a:spcPct val="107000"/>
              </a:lnSpc>
              <a:spcAft>
                <a:spcPts val="800"/>
              </a:spcAft>
            </a:pPr>
            <a:r>
              <a:rPr lang="en-US" sz="2400" dirty="0">
                <a:latin typeface="+mj-lt"/>
                <a:ea typeface="Calibri" panose="020F0502020204030204" pitchFamily="34" charset="0"/>
                <a:cs typeface="Times New Roman" panose="02020603050405020304" pitchFamily="18" charset="0"/>
              </a:rPr>
              <a:t> </a:t>
            </a:r>
          </a:p>
          <a:p>
            <a:pPr>
              <a:lnSpc>
                <a:spcPct val="107000"/>
              </a:lnSpc>
              <a:spcAft>
                <a:spcPts val="800"/>
              </a:spcAft>
            </a:pPr>
            <a:r>
              <a:rPr lang="en-US" sz="2400" b="1" dirty="0">
                <a:latin typeface="+mj-lt"/>
                <a:ea typeface="Calibri" panose="020F0502020204030204" pitchFamily="34" charset="0"/>
                <a:cs typeface="Times New Roman" panose="02020603050405020304" pitchFamily="18" charset="0"/>
              </a:rPr>
              <a:t>1 – Purpose</a:t>
            </a:r>
            <a:endParaRPr lang="en-US" sz="2400" dirty="0">
              <a:latin typeface="+mj-lt"/>
              <a:ea typeface="Calibri" panose="020F0502020204030204" pitchFamily="34" charset="0"/>
              <a:cs typeface="Times New Roman" panose="02020603050405020304" pitchFamily="18" charset="0"/>
            </a:endParaRPr>
          </a:p>
          <a:p>
            <a:pPr lvl="1">
              <a:lnSpc>
                <a:spcPct val="107000"/>
              </a:lnSpc>
              <a:spcAft>
                <a:spcPts val="800"/>
              </a:spcAft>
            </a:pPr>
            <a:r>
              <a:rPr lang="en-US" sz="2400" dirty="0">
                <a:latin typeface="+mj-lt"/>
                <a:ea typeface="Calibri" panose="020F0502020204030204" pitchFamily="34" charset="0"/>
                <a:cs typeface="Times New Roman" panose="02020603050405020304" pitchFamily="18" charset="0"/>
              </a:rPr>
              <a:t>What do I want to gain or get or have as a result of my questions or conversation?</a:t>
            </a:r>
          </a:p>
          <a:p>
            <a:pPr lvl="1">
              <a:lnSpc>
                <a:spcPct val="107000"/>
              </a:lnSpc>
              <a:spcAft>
                <a:spcPts val="800"/>
              </a:spcAft>
            </a:pPr>
            <a:r>
              <a:rPr lang="en-US" sz="2400" dirty="0">
                <a:latin typeface="+mj-lt"/>
                <a:ea typeface="Calibri" panose="020F0502020204030204" pitchFamily="34" charset="0"/>
                <a:cs typeface="Times New Roman" panose="02020603050405020304" pitchFamily="18" charset="0"/>
              </a:rPr>
              <a:t>Who is the other person I am talking with?</a:t>
            </a:r>
          </a:p>
          <a:p>
            <a:pPr lvl="1">
              <a:lnSpc>
                <a:spcPct val="107000"/>
              </a:lnSpc>
              <a:spcAft>
                <a:spcPts val="800"/>
              </a:spcAft>
            </a:pPr>
            <a:r>
              <a:rPr lang="en-US" sz="2400" dirty="0">
                <a:latin typeface="+mj-lt"/>
                <a:ea typeface="Calibri" panose="020F0502020204030204" pitchFamily="34" charset="0"/>
                <a:cs typeface="Times New Roman" panose="02020603050405020304" pitchFamily="18" charset="0"/>
              </a:rPr>
              <a:t>What does the other person want, need – what would be “in it for them”?</a:t>
            </a:r>
          </a:p>
          <a:p>
            <a:pPr lvl="1">
              <a:lnSpc>
                <a:spcPct val="107000"/>
              </a:lnSpc>
              <a:spcAft>
                <a:spcPts val="800"/>
              </a:spcAft>
            </a:pPr>
            <a:r>
              <a:rPr lang="en-US" sz="2400" dirty="0">
                <a:latin typeface="+mj-lt"/>
                <a:ea typeface="Calibri" panose="020F0502020204030204" pitchFamily="34" charset="0"/>
                <a:cs typeface="Times New Roman" panose="02020603050405020304" pitchFamily="18" charset="0"/>
              </a:rPr>
              <a:t>How can I phrase the question to everyone’s advantage?</a:t>
            </a:r>
          </a:p>
          <a:p>
            <a:endParaRPr lang="en-US" dirty="0"/>
          </a:p>
        </p:txBody>
      </p:sp>
    </p:spTree>
    <p:extLst>
      <p:ext uri="{BB962C8B-B14F-4D97-AF65-F5344CB8AC3E}">
        <p14:creationId xmlns:p14="http://schemas.microsoft.com/office/powerpoint/2010/main" val="290341122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915025"/>
            <a:ext cx="8534400" cy="708024"/>
          </a:xfrm>
        </p:spPr>
        <p:txBody>
          <a:bodyPr/>
          <a:lstStyle/>
          <a:p>
            <a:r>
              <a:rPr lang="en-US" dirty="0" smtClean="0"/>
              <a:t>Question</a:t>
            </a:r>
            <a:endParaRPr lang="en-US" dirty="0"/>
          </a:p>
        </p:txBody>
      </p:sp>
      <p:sp>
        <p:nvSpPr>
          <p:cNvPr id="3" name="Content Placeholder 2"/>
          <p:cNvSpPr>
            <a:spLocks noGrp="1"/>
          </p:cNvSpPr>
          <p:nvPr>
            <p:ph idx="1"/>
          </p:nvPr>
        </p:nvSpPr>
        <p:spPr>
          <a:xfrm>
            <a:off x="684211" y="476251"/>
            <a:ext cx="10964863" cy="5438774"/>
          </a:xfrm>
        </p:spPr>
        <p:txBody>
          <a:bodyPr>
            <a:normAutofit/>
          </a:bodyPr>
          <a:lstStyle/>
          <a:p>
            <a:pPr>
              <a:lnSpc>
                <a:spcPct val="107000"/>
              </a:lnSpc>
              <a:spcAft>
                <a:spcPts val="800"/>
              </a:spcAft>
            </a:pPr>
            <a:r>
              <a:rPr lang="en-US" sz="3200" b="1" dirty="0">
                <a:latin typeface="Calibri" panose="020F0502020204030204" pitchFamily="34" charset="0"/>
                <a:ea typeface="Calibri" panose="020F0502020204030204" pitchFamily="34" charset="0"/>
                <a:cs typeface="Times New Roman" panose="02020603050405020304" pitchFamily="18" charset="0"/>
              </a:rPr>
              <a:t>Discuss What Has to Be Done or Should Have Been Done</a:t>
            </a:r>
            <a:endParaRPr lang="en-US" sz="3200" dirty="0">
              <a:latin typeface="Calibri" panose="020F0502020204030204" pitchFamily="34" charset="0"/>
              <a:ea typeface="Calibri" panose="020F0502020204030204" pitchFamily="34" charset="0"/>
              <a:cs typeface="Times New Roman" panose="02020603050405020304" pitchFamily="18" charset="0"/>
            </a:endParaRPr>
          </a:p>
          <a:p>
            <a:r>
              <a:rPr lang="en-US" dirty="0">
                <a:latin typeface="Calibri" panose="020F0502020204030204" pitchFamily="34" charset="0"/>
                <a:ea typeface="Calibri" panose="020F0502020204030204" pitchFamily="34" charset="0"/>
                <a:cs typeface="Times New Roman" panose="02020603050405020304" pitchFamily="18" charset="0"/>
              </a:rPr>
              <a:t> </a:t>
            </a:r>
          </a:p>
          <a:p>
            <a:r>
              <a:rPr lang="en-US" sz="2400" b="1" dirty="0"/>
              <a:t>2 – Delivery – how will I ask the question?</a:t>
            </a:r>
            <a:endParaRPr lang="en-US" sz="2400" dirty="0"/>
          </a:p>
          <a:p>
            <a:r>
              <a:rPr lang="en-US" sz="2400" dirty="0"/>
              <a:t>Question Styles – that will “blow up” in your </a:t>
            </a:r>
            <a:r>
              <a:rPr lang="en-US" sz="2400" dirty="0" smtClean="0"/>
              <a:t>face</a:t>
            </a:r>
          </a:p>
          <a:p>
            <a:pPr lvl="1"/>
            <a:r>
              <a:rPr lang="en-US" sz="2000" dirty="0" smtClean="0"/>
              <a:t>“Why?”</a:t>
            </a:r>
          </a:p>
          <a:p>
            <a:pPr lvl="1"/>
            <a:r>
              <a:rPr lang="en-US" sz="2000" dirty="0" smtClean="0"/>
              <a:t>Self-evident </a:t>
            </a:r>
            <a:r>
              <a:rPr lang="en-US" sz="2000" dirty="0"/>
              <a:t>– “Don’t you know this is bad for you – then why did you do it</a:t>
            </a:r>
            <a:r>
              <a:rPr lang="en-US" sz="2000" dirty="0" smtClean="0"/>
              <a:t>?”</a:t>
            </a:r>
          </a:p>
          <a:p>
            <a:pPr lvl="1"/>
            <a:r>
              <a:rPr lang="en-US" sz="2000" dirty="0" smtClean="0"/>
              <a:t>Accusatory </a:t>
            </a:r>
            <a:r>
              <a:rPr lang="en-US" sz="2000" dirty="0"/>
              <a:t>Leading to Defensiveness --- “How could you do this; How many times have I told you, how will you shape </a:t>
            </a:r>
            <a:r>
              <a:rPr lang="en-US" sz="2000" dirty="0" smtClean="0"/>
              <a:t>up”</a:t>
            </a:r>
          </a:p>
          <a:p>
            <a:pPr lvl="1"/>
            <a:r>
              <a:rPr lang="en-US" sz="2000" dirty="0" smtClean="0"/>
              <a:t>Manipulative </a:t>
            </a:r>
            <a:r>
              <a:rPr lang="en-US" sz="2000" dirty="0"/>
              <a:t>- “Wouldn’t you rather do this; Are you going out; Wouldn’t it make sense to do</a:t>
            </a:r>
            <a:r>
              <a:rPr lang="en-US" sz="2000" dirty="0" smtClean="0"/>
              <a:t>…….</a:t>
            </a:r>
          </a:p>
          <a:p>
            <a:pPr lvl="1"/>
            <a:r>
              <a:rPr lang="en-US" sz="2000" dirty="0" smtClean="0"/>
              <a:t>Asking </a:t>
            </a:r>
            <a:r>
              <a:rPr lang="en-US" sz="2000" dirty="0"/>
              <a:t>too many questions or routinely answering a question with a question</a:t>
            </a:r>
          </a:p>
          <a:p>
            <a:endParaRPr lang="en-US" dirty="0"/>
          </a:p>
        </p:txBody>
      </p:sp>
    </p:spTree>
    <p:extLst>
      <p:ext uri="{BB962C8B-B14F-4D97-AF65-F5344CB8AC3E}">
        <p14:creationId xmlns:p14="http://schemas.microsoft.com/office/powerpoint/2010/main" val="256899268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915025"/>
            <a:ext cx="8534400" cy="708024"/>
          </a:xfrm>
        </p:spPr>
        <p:txBody>
          <a:bodyPr/>
          <a:lstStyle/>
          <a:p>
            <a:r>
              <a:rPr lang="en-US" dirty="0" smtClean="0"/>
              <a:t>Question</a:t>
            </a:r>
            <a:endParaRPr lang="en-US" dirty="0"/>
          </a:p>
        </p:txBody>
      </p:sp>
      <p:sp>
        <p:nvSpPr>
          <p:cNvPr id="3" name="Content Placeholder 2"/>
          <p:cNvSpPr>
            <a:spLocks noGrp="1"/>
          </p:cNvSpPr>
          <p:nvPr>
            <p:ph idx="1"/>
          </p:nvPr>
        </p:nvSpPr>
        <p:spPr>
          <a:xfrm>
            <a:off x="684212" y="685800"/>
            <a:ext cx="8534400" cy="4781550"/>
          </a:xfrm>
        </p:spPr>
        <p:txBody>
          <a:bodyPr>
            <a:normAutofit/>
          </a:bodyPr>
          <a:lstStyle/>
          <a:p>
            <a:pPr>
              <a:lnSpc>
                <a:spcPct val="107000"/>
              </a:lnSpc>
              <a:spcAft>
                <a:spcPts val="800"/>
              </a:spcAft>
            </a:pPr>
            <a:r>
              <a:rPr lang="en-US" sz="3200" b="1" dirty="0">
                <a:latin typeface="Calibri" panose="020F0502020204030204" pitchFamily="34" charset="0"/>
                <a:ea typeface="Calibri" panose="020F0502020204030204" pitchFamily="34" charset="0"/>
                <a:cs typeface="Times New Roman" panose="02020603050405020304" pitchFamily="18" charset="0"/>
              </a:rPr>
              <a:t>Discuss What Has to Be Done or Should Have Been Done</a:t>
            </a:r>
            <a:endParaRPr lang="en-US" sz="3200" dirty="0">
              <a:latin typeface="Calibri" panose="020F0502020204030204" pitchFamily="34" charset="0"/>
              <a:ea typeface="Calibri" panose="020F0502020204030204" pitchFamily="34" charset="0"/>
              <a:cs typeface="Times New Roman" panose="02020603050405020304" pitchFamily="18" charset="0"/>
            </a:endParaRPr>
          </a:p>
          <a:p>
            <a:r>
              <a:rPr lang="en-US" dirty="0">
                <a:latin typeface="Calibri" panose="020F0502020204030204" pitchFamily="34" charset="0"/>
                <a:ea typeface="Calibri" panose="020F0502020204030204" pitchFamily="34" charset="0"/>
                <a:cs typeface="Times New Roman" panose="02020603050405020304" pitchFamily="18" charset="0"/>
              </a:rPr>
              <a:t> </a:t>
            </a:r>
            <a:r>
              <a:rPr lang="en-US" sz="2400" b="1" dirty="0" smtClean="0"/>
              <a:t>3 – Know How to Phrase Questions for Results</a:t>
            </a:r>
            <a:endParaRPr lang="en-US" sz="2400" dirty="0" smtClean="0"/>
          </a:p>
          <a:p>
            <a:pPr lvl="1"/>
            <a:r>
              <a:rPr lang="en-US" sz="2400" dirty="0" smtClean="0"/>
              <a:t>Commander</a:t>
            </a:r>
          </a:p>
          <a:p>
            <a:pPr lvl="1"/>
            <a:r>
              <a:rPr lang="en-US" sz="2400" dirty="0" smtClean="0"/>
              <a:t>Carer</a:t>
            </a:r>
          </a:p>
          <a:p>
            <a:pPr lvl="1"/>
            <a:r>
              <a:rPr lang="en-US" sz="2400" dirty="0" smtClean="0"/>
              <a:t>Convincer</a:t>
            </a:r>
          </a:p>
          <a:p>
            <a:pPr lvl="1"/>
            <a:r>
              <a:rPr lang="en-US" sz="2400" dirty="0" smtClean="0"/>
              <a:t>Calculator</a:t>
            </a:r>
          </a:p>
          <a:p>
            <a:pPr lvl="1"/>
            <a:r>
              <a:rPr lang="en-US" sz="2400" dirty="0" smtClean="0"/>
              <a:t>Creator</a:t>
            </a:r>
            <a:endParaRPr lang="en-US" sz="2400" dirty="0"/>
          </a:p>
        </p:txBody>
      </p:sp>
    </p:spTree>
    <p:extLst>
      <p:ext uri="{BB962C8B-B14F-4D97-AF65-F5344CB8AC3E}">
        <p14:creationId xmlns:p14="http://schemas.microsoft.com/office/powerpoint/2010/main" val="139847670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915025"/>
            <a:ext cx="8534400" cy="708024"/>
          </a:xfrm>
        </p:spPr>
        <p:txBody>
          <a:bodyPr/>
          <a:lstStyle/>
          <a:p>
            <a:r>
              <a:rPr lang="en-US" dirty="0" smtClean="0"/>
              <a:t>Understand and Action</a:t>
            </a:r>
            <a:endParaRPr lang="en-US" dirty="0"/>
          </a:p>
        </p:txBody>
      </p:sp>
      <p:sp>
        <p:nvSpPr>
          <p:cNvPr id="3" name="Content Placeholder 2"/>
          <p:cNvSpPr>
            <a:spLocks noGrp="1"/>
          </p:cNvSpPr>
          <p:nvPr>
            <p:ph idx="1"/>
          </p:nvPr>
        </p:nvSpPr>
        <p:spPr>
          <a:xfrm>
            <a:off x="684211" y="485775"/>
            <a:ext cx="11193463" cy="5324475"/>
          </a:xfrm>
        </p:spPr>
        <p:txBody>
          <a:bodyPr>
            <a:normAutofit fontScale="85000" lnSpcReduction="20000"/>
          </a:bodyPr>
          <a:lstStyle/>
          <a:p>
            <a:r>
              <a:rPr lang="en-US" sz="3200" b="1" dirty="0"/>
              <a:t>“Buy </a:t>
            </a:r>
            <a:r>
              <a:rPr lang="en-US" sz="3200" b="1" dirty="0" smtClean="0"/>
              <a:t>In</a:t>
            </a:r>
            <a:r>
              <a:rPr lang="en-US" sz="3200" b="1" dirty="0"/>
              <a:t>” to W</a:t>
            </a:r>
            <a:r>
              <a:rPr lang="en-US" sz="3200" b="1" dirty="0" smtClean="0"/>
              <a:t>hat </a:t>
            </a:r>
            <a:r>
              <a:rPr lang="en-US" sz="3200" b="1" dirty="0"/>
              <a:t>N</a:t>
            </a:r>
            <a:r>
              <a:rPr lang="en-US" sz="3200" b="1" dirty="0" smtClean="0"/>
              <a:t>eeds </a:t>
            </a:r>
            <a:r>
              <a:rPr lang="en-US" sz="3200" b="1" dirty="0"/>
              <a:t>to be </a:t>
            </a:r>
            <a:r>
              <a:rPr lang="en-US" sz="3200" b="1" dirty="0" smtClean="0"/>
              <a:t>Done</a:t>
            </a:r>
            <a:endParaRPr lang="en-US" sz="3200" b="1" dirty="0"/>
          </a:p>
          <a:p>
            <a:endParaRPr lang="en-US" sz="2800" b="1" dirty="0"/>
          </a:p>
          <a:p>
            <a:r>
              <a:rPr lang="en-US" sz="2400" b="1" dirty="0" smtClean="0"/>
              <a:t>The </a:t>
            </a:r>
            <a:r>
              <a:rPr lang="en-US" sz="2400" b="1" dirty="0"/>
              <a:t>response</a:t>
            </a:r>
            <a:endParaRPr lang="en-US" sz="2400" dirty="0"/>
          </a:p>
          <a:p>
            <a:r>
              <a:rPr lang="en-US" sz="2400" dirty="0"/>
              <a:t>The questions have been tailored to the person you are talking to and the issues or work you want done or should have been done. Now it is time for the response from the employee or manager.</a:t>
            </a:r>
          </a:p>
          <a:p>
            <a:pPr marL="342900" lvl="0" indent="-342900">
              <a:spcBef>
                <a:spcPts val="600"/>
              </a:spcBef>
              <a:buFont typeface="Arial" panose="020B0604020202020204" pitchFamily="34" charset="0"/>
              <a:buChar char="•"/>
            </a:pPr>
            <a:r>
              <a:rPr lang="en-US" sz="2400" dirty="0"/>
              <a:t>Are you a good listener?</a:t>
            </a:r>
          </a:p>
          <a:p>
            <a:pPr marL="342900" lvl="0" indent="-342900">
              <a:spcBef>
                <a:spcPts val="600"/>
              </a:spcBef>
              <a:buFont typeface="Arial" panose="020B0604020202020204" pitchFamily="34" charset="0"/>
              <a:buChar char="•"/>
            </a:pPr>
            <a:r>
              <a:rPr lang="en-US" sz="2400" dirty="0"/>
              <a:t>Do you hear the speaker’s feelings as well as the words?</a:t>
            </a:r>
          </a:p>
          <a:p>
            <a:pPr marL="342900" lvl="0" indent="-342900">
              <a:spcBef>
                <a:spcPts val="600"/>
              </a:spcBef>
              <a:buFont typeface="Arial" panose="020B0604020202020204" pitchFamily="34" charset="0"/>
              <a:buChar char="•"/>
            </a:pPr>
            <a:r>
              <a:rPr lang="en-US" sz="2400" dirty="0"/>
              <a:t>Do you listen without interrupting?</a:t>
            </a:r>
          </a:p>
          <a:p>
            <a:pPr marL="342900" lvl="0" indent="-342900">
              <a:spcBef>
                <a:spcPts val="600"/>
              </a:spcBef>
              <a:buFont typeface="Arial" panose="020B0604020202020204" pitchFamily="34" charset="0"/>
              <a:buChar char="•"/>
            </a:pPr>
            <a:r>
              <a:rPr lang="en-US" sz="2400" dirty="0"/>
              <a:t>Can you summarize and reflect back what the speaker is saying?</a:t>
            </a:r>
          </a:p>
          <a:p>
            <a:pPr marL="342900" lvl="0" indent="-342900">
              <a:spcBef>
                <a:spcPts val="600"/>
              </a:spcBef>
              <a:buFont typeface="Arial" panose="020B0604020202020204" pitchFamily="34" charset="0"/>
              <a:buChar char="•"/>
            </a:pPr>
            <a:r>
              <a:rPr lang="en-US" sz="2400" dirty="0"/>
              <a:t>Do you avoid “jumping to conclusions”?</a:t>
            </a:r>
          </a:p>
          <a:p>
            <a:pPr marL="342900" lvl="0" indent="-342900">
              <a:spcBef>
                <a:spcPts val="600"/>
              </a:spcBef>
              <a:buFont typeface="Arial" panose="020B0604020202020204" pitchFamily="34" charset="0"/>
              <a:buChar char="•"/>
            </a:pPr>
            <a:r>
              <a:rPr lang="en-US" sz="2400" dirty="0"/>
              <a:t>Do you honestly ask for and welcome the speaker’s comments, opinions and “take” on the situation?  </a:t>
            </a:r>
          </a:p>
          <a:p>
            <a:pPr marL="342900" lvl="0" indent="-342900">
              <a:spcBef>
                <a:spcPts val="600"/>
              </a:spcBef>
              <a:buFont typeface="Arial" panose="020B0604020202020204" pitchFamily="34" charset="0"/>
              <a:buChar char="•"/>
            </a:pPr>
            <a:r>
              <a:rPr lang="en-US" sz="2400" dirty="0"/>
              <a:t>Or are you just waiting for your time to speak or thinking about something else?</a:t>
            </a:r>
          </a:p>
          <a:p>
            <a:pPr>
              <a:lnSpc>
                <a:spcPct val="107000"/>
              </a:lnSpc>
              <a:spcAft>
                <a:spcPts val="800"/>
              </a:spcAft>
            </a:pPr>
            <a:endParaRPr lang="en-US" sz="2400" dirty="0"/>
          </a:p>
        </p:txBody>
      </p:sp>
    </p:spTree>
    <p:extLst>
      <p:ext uri="{BB962C8B-B14F-4D97-AF65-F5344CB8AC3E}">
        <p14:creationId xmlns:p14="http://schemas.microsoft.com/office/powerpoint/2010/main" val="329014409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915025"/>
            <a:ext cx="8534400" cy="708024"/>
          </a:xfrm>
        </p:spPr>
        <p:txBody>
          <a:bodyPr/>
          <a:lstStyle/>
          <a:p>
            <a:r>
              <a:rPr lang="en-US" dirty="0" smtClean="0"/>
              <a:t>Understand and Action</a:t>
            </a:r>
            <a:endParaRPr lang="en-US" dirty="0"/>
          </a:p>
        </p:txBody>
      </p:sp>
      <p:sp>
        <p:nvSpPr>
          <p:cNvPr id="3" name="Content Placeholder 2"/>
          <p:cNvSpPr>
            <a:spLocks noGrp="1"/>
          </p:cNvSpPr>
          <p:nvPr>
            <p:ph idx="1"/>
          </p:nvPr>
        </p:nvSpPr>
        <p:spPr>
          <a:xfrm>
            <a:off x="769937" y="685800"/>
            <a:ext cx="11107738" cy="5124450"/>
          </a:xfrm>
        </p:spPr>
        <p:txBody>
          <a:bodyPr>
            <a:normAutofit fontScale="85000" lnSpcReduction="20000"/>
          </a:bodyPr>
          <a:lstStyle/>
          <a:p>
            <a:r>
              <a:rPr lang="en-US" sz="3200" b="1" dirty="0"/>
              <a:t>“Buy </a:t>
            </a:r>
            <a:r>
              <a:rPr lang="en-US" sz="3200" b="1" dirty="0" smtClean="0"/>
              <a:t>In</a:t>
            </a:r>
            <a:r>
              <a:rPr lang="en-US" sz="3200" b="1" dirty="0"/>
              <a:t>” to </a:t>
            </a:r>
            <a:r>
              <a:rPr lang="en-US" sz="3200" b="1" dirty="0" smtClean="0"/>
              <a:t>What </a:t>
            </a:r>
            <a:r>
              <a:rPr lang="en-US" sz="3200" b="1" dirty="0"/>
              <a:t>N</a:t>
            </a:r>
            <a:r>
              <a:rPr lang="en-US" sz="3200" b="1" dirty="0" smtClean="0"/>
              <a:t>eeds </a:t>
            </a:r>
            <a:r>
              <a:rPr lang="en-US" sz="3200" b="1" dirty="0"/>
              <a:t>to be </a:t>
            </a:r>
            <a:r>
              <a:rPr lang="en-US" sz="3200" b="1" dirty="0" smtClean="0"/>
              <a:t>Done</a:t>
            </a:r>
            <a:endParaRPr lang="en-US" sz="3200" b="1" dirty="0"/>
          </a:p>
          <a:p>
            <a:r>
              <a:rPr lang="en-US" sz="2800" b="1" dirty="0" smtClean="0"/>
              <a:t>Help Employees to Motivate Themselves </a:t>
            </a:r>
            <a:r>
              <a:rPr lang="en-US" sz="2800" b="1" dirty="0"/>
              <a:t>to get it done</a:t>
            </a:r>
            <a:endParaRPr lang="en-US" sz="2800" dirty="0"/>
          </a:p>
          <a:p>
            <a:pPr>
              <a:spcBef>
                <a:spcPts val="600"/>
              </a:spcBef>
            </a:pPr>
            <a:r>
              <a:rPr lang="en-US" sz="2400" dirty="0" smtClean="0"/>
              <a:t>Think </a:t>
            </a:r>
            <a:r>
              <a:rPr lang="en-US" sz="2400" dirty="0"/>
              <a:t>on what you have heard and how do you respond?</a:t>
            </a:r>
          </a:p>
          <a:p>
            <a:pPr>
              <a:spcBef>
                <a:spcPts val="600"/>
              </a:spcBef>
            </a:pPr>
            <a:r>
              <a:rPr lang="en-US" sz="2400" dirty="0"/>
              <a:t>Next time – ask yourself some questions:</a:t>
            </a:r>
          </a:p>
          <a:p>
            <a:pPr>
              <a:spcBef>
                <a:spcPts val="600"/>
              </a:spcBef>
            </a:pPr>
            <a:r>
              <a:rPr lang="en-US" sz="2400" dirty="0"/>
              <a:t>In what areas does the speaker’s comments and opinions have merit?   If I were in this person’s “shoes” – does it make sense about the reactions, work, ideas, etc.?</a:t>
            </a:r>
          </a:p>
          <a:p>
            <a:pPr>
              <a:spcBef>
                <a:spcPts val="600"/>
              </a:spcBef>
            </a:pPr>
            <a:r>
              <a:rPr lang="en-US" sz="2400" dirty="0"/>
              <a:t>What’s the best way to handle the situation – considering the person involved?</a:t>
            </a:r>
          </a:p>
          <a:p>
            <a:pPr>
              <a:spcBef>
                <a:spcPts val="600"/>
              </a:spcBef>
            </a:pPr>
            <a:r>
              <a:rPr lang="en-US" sz="2400" dirty="0"/>
              <a:t>How might I change my approach to get the most out of each person?</a:t>
            </a:r>
          </a:p>
          <a:p>
            <a:pPr>
              <a:spcBef>
                <a:spcPts val="600"/>
              </a:spcBef>
            </a:pPr>
            <a:r>
              <a:rPr lang="en-US" sz="2400" dirty="0"/>
              <a:t>How should I apply pressure?   When or how should I have the speaker apply pressure on themselves?</a:t>
            </a:r>
          </a:p>
          <a:p>
            <a:pPr>
              <a:spcBef>
                <a:spcPts val="600"/>
              </a:spcBef>
            </a:pPr>
            <a:r>
              <a:rPr lang="en-US" sz="2400" dirty="0"/>
              <a:t>How would I like the situation to turn out?</a:t>
            </a:r>
          </a:p>
          <a:p>
            <a:r>
              <a:rPr lang="en-US" sz="2400" dirty="0"/>
              <a:t>  </a:t>
            </a:r>
          </a:p>
          <a:p>
            <a:r>
              <a:rPr lang="en-US" sz="2400" b="1" dirty="0"/>
              <a:t>5 – Follow-up</a:t>
            </a:r>
            <a:endParaRPr lang="en-US" sz="2800" b="1" dirty="0"/>
          </a:p>
          <a:p>
            <a:pPr>
              <a:lnSpc>
                <a:spcPct val="107000"/>
              </a:lnSpc>
              <a:spcAft>
                <a:spcPts val="800"/>
              </a:spcAft>
            </a:pPr>
            <a:endParaRPr lang="en-US" sz="2400" dirty="0"/>
          </a:p>
        </p:txBody>
      </p:sp>
    </p:spTree>
    <p:extLst>
      <p:ext uri="{BB962C8B-B14F-4D97-AF65-F5344CB8AC3E}">
        <p14:creationId xmlns:p14="http://schemas.microsoft.com/office/powerpoint/2010/main" val="404476868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829299"/>
            <a:ext cx="8534400" cy="812799"/>
          </a:xfrm>
        </p:spPr>
        <p:txBody>
          <a:bodyPr>
            <a:normAutofit/>
          </a:bodyPr>
          <a:lstStyle/>
          <a:p>
            <a:r>
              <a:rPr lang="en-US" sz="3200" dirty="0" smtClean="0"/>
              <a:t>Discussion</a:t>
            </a:r>
            <a:endParaRPr lang="en-US" sz="3200" dirty="0"/>
          </a:p>
        </p:txBody>
      </p:sp>
      <p:sp>
        <p:nvSpPr>
          <p:cNvPr id="3" name="Content Placeholder 2"/>
          <p:cNvSpPr>
            <a:spLocks noGrp="1"/>
          </p:cNvSpPr>
          <p:nvPr>
            <p:ph idx="1"/>
          </p:nvPr>
        </p:nvSpPr>
        <p:spPr>
          <a:xfrm>
            <a:off x="457199" y="447675"/>
            <a:ext cx="11287125" cy="5638799"/>
          </a:xfrm>
        </p:spPr>
        <p:txBody>
          <a:bodyPr>
            <a:normAutofit fontScale="77500" lnSpcReduction="20000"/>
          </a:bodyPr>
          <a:lstStyle/>
          <a:p>
            <a:pPr marL="0" indent="0">
              <a:buNone/>
            </a:pPr>
            <a:r>
              <a:rPr lang="en-US" sz="2600" b="1" dirty="0"/>
              <a:t>Laura, your employee, has been with you for over 5 years.  Last year, you instituted a new performance review process.  As the business owner, you wanted Laura to be more anticipative and not waiting for direction from you.   You are really busy and have so much work, that when Laura asks you a question on what to do next , you’re very frustrated and angry.   For the last 3 quarterly performance reviews, objectives are not being met.  In fact, areas for improvement continue to be the same things and adding more.</a:t>
            </a:r>
          </a:p>
          <a:p>
            <a:pPr marL="0" indent="0">
              <a:buNone/>
            </a:pPr>
            <a:r>
              <a:rPr lang="en-US" sz="2600" b="1" dirty="0"/>
              <a:t>Laura is a quiet person, doesn’t contribute in meetings and when you ask her a question, there is silence.   You don’t know much about her because she volunteers little. </a:t>
            </a:r>
          </a:p>
          <a:p>
            <a:pPr marL="0" indent="0">
              <a:buNone/>
            </a:pPr>
            <a:endParaRPr lang="en-US" sz="2600" b="1" dirty="0"/>
          </a:p>
          <a:p>
            <a:pPr marL="0" indent="0">
              <a:buNone/>
            </a:pPr>
            <a:r>
              <a:rPr lang="en-US" sz="2600" b="1" dirty="0"/>
              <a:t>You want to talk with her about the performance reviews and how she can make improvement and achieve her goals.   You want a different approach.</a:t>
            </a:r>
          </a:p>
          <a:p>
            <a:pPr marL="0" indent="0">
              <a:buNone/>
            </a:pPr>
            <a:endParaRPr lang="en-US" sz="2600" b="1" dirty="0"/>
          </a:p>
          <a:p>
            <a:pPr marL="0" indent="0">
              <a:buNone/>
            </a:pPr>
            <a:r>
              <a:rPr lang="en-US" sz="2600" b="1" dirty="0"/>
              <a:t>What are the steps you will take to prepare for this conversation?</a:t>
            </a:r>
          </a:p>
          <a:p>
            <a:pPr marL="0" indent="0">
              <a:buNone/>
            </a:pPr>
            <a:r>
              <a:rPr lang="en-US" sz="2600" b="1" dirty="0"/>
              <a:t>What are things you will evaluate, examine as part of this preparation?</a:t>
            </a:r>
          </a:p>
          <a:p>
            <a:pPr marL="0" indent="0">
              <a:buNone/>
            </a:pPr>
            <a:endParaRPr lang="en-US" sz="2600" b="1" dirty="0"/>
          </a:p>
          <a:p>
            <a:pPr marL="0" indent="0">
              <a:buNone/>
            </a:pPr>
            <a:r>
              <a:rPr lang="en-US" sz="2600" b="1" dirty="0"/>
              <a:t>How will you prepare Laura for this conversation? </a:t>
            </a:r>
            <a:endParaRPr lang="en-US" sz="2600" dirty="0"/>
          </a:p>
          <a:p>
            <a:endParaRPr lang="en-US" dirty="0"/>
          </a:p>
        </p:txBody>
      </p:sp>
    </p:spTree>
    <p:extLst>
      <p:ext uri="{BB962C8B-B14F-4D97-AF65-F5344CB8AC3E}">
        <p14:creationId xmlns:p14="http://schemas.microsoft.com/office/powerpoint/2010/main" val="390084401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829299"/>
            <a:ext cx="8534400" cy="812799"/>
          </a:xfrm>
        </p:spPr>
        <p:txBody>
          <a:bodyPr>
            <a:normAutofit/>
          </a:bodyPr>
          <a:lstStyle/>
          <a:p>
            <a:r>
              <a:rPr lang="en-US" sz="3200" dirty="0" smtClean="0"/>
              <a:t>Discussion</a:t>
            </a:r>
            <a:endParaRPr lang="en-US" sz="3200" dirty="0"/>
          </a:p>
        </p:txBody>
      </p:sp>
      <p:sp>
        <p:nvSpPr>
          <p:cNvPr id="3" name="Content Placeholder 2"/>
          <p:cNvSpPr>
            <a:spLocks noGrp="1"/>
          </p:cNvSpPr>
          <p:nvPr>
            <p:ph idx="1"/>
          </p:nvPr>
        </p:nvSpPr>
        <p:spPr>
          <a:xfrm>
            <a:off x="457199" y="447675"/>
            <a:ext cx="11287125" cy="5638799"/>
          </a:xfrm>
        </p:spPr>
        <p:txBody>
          <a:bodyPr>
            <a:normAutofit fontScale="92500" lnSpcReduction="10000"/>
          </a:bodyPr>
          <a:lstStyle/>
          <a:p>
            <a:pPr marL="0" indent="0">
              <a:buNone/>
            </a:pPr>
            <a:r>
              <a:rPr lang="en-US" b="1" dirty="0"/>
              <a:t>Your employee John always seems to deflect criticism away from him and onto others.   Almost every conversation, he is interjecting while you are talking and challenging your points and information.  He seems to have little patience in listening to what you are saying.  </a:t>
            </a:r>
            <a:endParaRPr lang="en-US" dirty="0"/>
          </a:p>
          <a:p>
            <a:pPr marL="0" indent="0">
              <a:buNone/>
            </a:pPr>
            <a:endParaRPr lang="en-US" b="1" dirty="0"/>
          </a:p>
          <a:p>
            <a:pPr marL="0" indent="0">
              <a:buNone/>
            </a:pPr>
            <a:r>
              <a:rPr lang="en-US" b="1" dirty="0"/>
              <a:t>It seems that he is just saying “yes” because you are the manager.  </a:t>
            </a:r>
          </a:p>
          <a:p>
            <a:pPr marL="0" indent="0">
              <a:buNone/>
            </a:pPr>
            <a:endParaRPr lang="en-US" b="1" dirty="0"/>
          </a:p>
          <a:p>
            <a:pPr marL="0" indent="0">
              <a:buNone/>
            </a:pPr>
            <a:r>
              <a:rPr lang="en-US" b="1" dirty="0"/>
              <a:t>You want John to be a better member of the team.  He is intelligent and hard-working.   He is excellent in areas where he has passion and interest.  He can move on things without consulting or involving others. So even though his idea and work had merit, it doesn’t work as well because others are not contributing and helping in getting it done right.</a:t>
            </a:r>
          </a:p>
          <a:p>
            <a:pPr marL="0" indent="0">
              <a:buNone/>
            </a:pPr>
            <a:endParaRPr lang="en-US" b="1" dirty="0"/>
          </a:p>
          <a:p>
            <a:pPr marL="0" indent="0">
              <a:buNone/>
            </a:pPr>
            <a:r>
              <a:rPr lang="en-US" b="1" dirty="0"/>
              <a:t>What are type of person are you – Carer, Convincer, Calculator, Creator or Commander?</a:t>
            </a:r>
          </a:p>
          <a:p>
            <a:pPr marL="0" indent="0">
              <a:buNone/>
            </a:pPr>
            <a:r>
              <a:rPr lang="en-US" b="1" dirty="0"/>
              <a:t>What type of person is John  – Carer, Convincer, Calculator, Creator or Commander?</a:t>
            </a:r>
          </a:p>
          <a:p>
            <a:pPr marL="0" indent="0">
              <a:buNone/>
            </a:pPr>
            <a:endParaRPr lang="en-US" b="1" dirty="0"/>
          </a:p>
          <a:p>
            <a:pPr marL="0" indent="0">
              <a:buNone/>
            </a:pPr>
            <a:r>
              <a:rPr lang="en-US" b="1" dirty="0"/>
              <a:t>What changes do you need to make in your questions and approach to motivate John to be a better member of the team?</a:t>
            </a:r>
          </a:p>
          <a:p>
            <a:pPr marL="0" indent="0">
              <a:buNone/>
            </a:pPr>
            <a:endParaRPr lang="en-US" dirty="0"/>
          </a:p>
        </p:txBody>
      </p:sp>
    </p:spTree>
    <p:extLst>
      <p:ext uri="{BB962C8B-B14F-4D97-AF65-F5344CB8AC3E}">
        <p14:creationId xmlns:p14="http://schemas.microsoft.com/office/powerpoint/2010/main" val="393474498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829299"/>
            <a:ext cx="8534400" cy="812799"/>
          </a:xfrm>
        </p:spPr>
        <p:txBody>
          <a:bodyPr>
            <a:normAutofit/>
          </a:bodyPr>
          <a:lstStyle/>
          <a:p>
            <a:r>
              <a:rPr lang="en-US" sz="3200" dirty="0" smtClean="0"/>
              <a:t>Discussion</a:t>
            </a:r>
            <a:endParaRPr lang="en-US" sz="3200" dirty="0"/>
          </a:p>
        </p:txBody>
      </p:sp>
      <p:sp>
        <p:nvSpPr>
          <p:cNvPr id="3" name="Content Placeholder 2"/>
          <p:cNvSpPr>
            <a:spLocks noGrp="1"/>
          </p:cNvSpPr>
          <p:nvPr>
            <p:ph idx="1"/>
          </p:nvPr>
        </p:nvSpPr>
        <p:spPr>
          <a:xfrm>
            <a:off x="457199" y="447675"/>
            <a:ext cx="11287125" cy="5638799"/>
          </a:xfrm>
        </p:spPr>
        <p:txBody>
          <a:bodyPr>
            <a:normAutofit fontScale="92500"/>
          </a:bodyPr>
          <a:lstStyle/>
          <a:p>
            <a:pPr marL="0" indent="0">
              <a:buNone/>
            </a:pPr>
            <a:r>
              <a:rPr lang="en-US" b="1" dirty="0"/>
              <a:t>You want to advance your career, but you seem to be stalled in the same position and unable to get a promotion.</a:t>
            </a:r>
          </a:p>
          <a:p>
            <a:pPr marL="0" indent="0">
              <a:buNone/>
            </a:pPr>
            <a:r>
              <a:rPr lang="en-US" b="1" dirty="0"/>
              <a:t>It seems that your manager is unwilling to help you  and you are not sure how to approach her.</a:t>
            </a:r>
          </a:p>
          <a:p>
            <a:pPr marL="0" indent="0">
              <a:buNone/>
            </a:pPr>
            <a:r>
              <a:rPr lang="en-US" b="1" dirty="0"/>
              <a:t>Your manager is very “bottom line” and does not engage in much conversation.  When talking, it is all about business.   You’ve seen other people have trouble convincing her of their ideas.   Your manager seems to “poke holes” in all the ideas and arguments.  </a:t>
            </a:r>
          </a:p>
          <a:p>
            <a:pPr marL="0" indent="0">
              <a:buNone/>
            </a:pPr>
            <a:endParaRPr lang="en-US" b="1" dirty="0"/>
          </a:p>
          <a:p>
            <a:pPr marL="0" indent="0">
              <a:buNone/>
            </a:pPr>
            <a:r>
              <a:rPr lang="en-US" b="1" dirty="0"/>
              <a:t>Your recent performance review contains some assessments that you feel are incorrect.  There is no mention of how to work on your career.  </a:t>
            </a:r>
          </a:p>
          <a:p>
            <a:pPr marL="0" indent="0">
              <a:buNone/>
            </a:pPr>
            <a:endParaRPr lang="en-US" b="1" dirty="0"/>
          </a:p>
          <a:p>
            <a:pPr marL="0" indent="0">
              <a:buNone/>
            </a:pPr>
            <a:r>
              <a:rPr lang="en-US" b="1" dirty="0"/>
              <a:t>How would you prepare for a meeting with your manager to address the issues in the performance assessment and to ask for help in moving your career forward?</a:t>
            </a:r>
          </a:p>
          <a:p>
            <a:pPr marL="0" indent="0">
              <a:buNone/>
            </a:pPr>
            <a:endParaRPr lang="en-US" b="1" dirty="0"/>
          </a:p>
          <a:p>
            <a:pPr marL="0" indent="0">
              <a:buNone/>
            </a:pPr>
            <a:r>
              <a:rPr lang="en-US" b="1" dirty="0"/>
              <a:t>How should you style your questions so that you can get information and positive action from the manager?</a:t>
            </a:r>
          </a:p>
          <a:p>
            <a:pPr marL="0" indent="0">
              <a:buNone/>
            </a:pPr>
            <a:endParaRPr lang="en-US" dirty="0"/>
          </a:p>
        </p:txBody>
      </p:sp>
    </p:spTree>
    <p:extLst>
      <p:ext uri="{BB962C8B-B14F-4D97-AF65-F5344CB8AC3E}">
        <p14:creationId xmlns:p14="http://schemas.microsoft.com/office/powerpoint/2010/main" val="1718711345"/>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4743450"/>
            <a:ext cx="8534400" cy="1269999"/>
          </a:xfrm>
        </p:spPr>
        <p:txBody>
          <a:bodyPr/>
          <a:lstStyle/>
          <a:p>
            <a:pPr algn="ctr"/>
            <a:r>
              <a:rPr lang="en-US" dirty="0" smtClean="0"/>
              <a:t>Thank you !!!</a:t>
            </a:r>
            <a:endParaRPr lang="en-US" dirty="0"/>
          </a:p>
        </p:txBody>
      </p:sp>
      <p:sp>
        <p:nvSpPr>
          <p:cNvPr id="3" name="Content Placeholder 2"/>
          <p:cNvSpPr>
            <a:spLocks noGrp="1"/>
          </p:cNvSpPr>
          <p:nvPr>
            <p:ph idx="1"/>
          </p:nvPr>
        </p:nvSpPr>
        <p:spPr/>
        <p:txBody>
          <a:bodyPr/>
          <a:lstStyle/>
          <a:p>
            <a:pPr marL="0" indent="0" algn="ctr">
              <a:buNone/>
            </a:pPr>
            <a:r>
              <a:rPr lang="en-US" sz="2800" dirty="0">
                <a:solidFill>
                  <a:schemeClr val="tx1"/>
                </a:solidFill>
              </a:rPr>
              <a:t>Mary Dunlap Consulting</a:t>
            </a:r>
          </a:p>
          <a:p>
            <a:pPr marL="0" indent="0" algn="ctr">
              <a:buNone/>
            </a:pPr>
            <a:r>
              <a:rPr lang="en-US" sz="2800" dirty="0">
                <a:solidFill>
                  <a:schemeClr val="tx1"/>
                </a:solidFill>
                <a:hlinkClick r:id="rId2"/>
              </a:rPr>
              <a:t>mary@marydunlapconsulting.com</a:t>
            </a:r>
            <a:endParaRPr lang="en-US" sz="2800" dirty="0">
              <a:solidFill>
                <a:schemeClr val="tx1"/>
              </a:solidFill>
            </a:endParaRPr>
          </a:p>
          <a:p>
            <a:pPr marL="0" indent="0" algn="ctr">
              <a:buNone/>
            </a:pPr>
            <a:r>
              <a:rPr lang="en-US" sz="2800" dirty="0">
                <a:solidFill>
                  <a:schemeClr val="tx1"/>
                </a:solidFill>
                <a:hlinkClick r:id="rId3"/>
              </a:rPr>
              <a:t>www.marydunlapconsulting.com</a:t>
            </a:r>
            <a:endParaRPr lang="en-US" sz="2800" dirty="0">
              <a:solidFill>
                <a:schemeClr val="tx1"/>
              </a:solidFill>
            </a:endParaRPr>
          </a:p>
          <a:p>
            <a:pPr marL="0" indent="0" algn="ctr">
              <a:buNone/>
            </a:pPr>
            <a:endParaRPr lang="en-US" sz="2800" dirty="0">
              <a:solidFill>
                <a:schemeClr val="tx1"/>
              </a:solidFill>
            </a:endParaRPr>
          </a:p>
          <a:p>
            <a:pPr marL="0" indent="0" algn="ctr">
              <a:buNone/>
            </a:pPr>
            <a:r>
              <a:rPr lang="en-US" sz="2800" dirty="0">
                <a:solidFill>
                  <a:schemeClr val="tx1"/>
                </a:solidFill>
              </a:rPr>
              <a:t>“The Right People for Your Team”</a:t>
            </a:r>
          </a:p>
          <a:p>
            <a:endParaRPr lang="en-US" dirty="0"/>
          </a:p>
        </p:txBody>
      </p:sp>
    </p:spTree>
    <p:extLst>
      <p:ext uri="{BB962C8B-B14F-4D97-AF65-F5344CB8AC3E}">
        <p14:creationId xmlns:p14="http://schemas.microsoft.com/office/powerpoint/2010/main" val="398256781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Purpose of Our Conversation</a:t>
            </a:r>
            <a:endParaRPr lang="en-US" dirty="0"/>
          </a:p>
        </p:txBody>
      </p:sp>
      <p:sp>
        <p:nvSpPr>
          <p:cNvPr id="3" name="Content Placeholder 2"/>
          <p:cNvSpPr>
            <a:spLocks noGrp="1"/>
          </p:cNvSpPr>
          <p:nvPr>
            <p:ph idx="1"/>
          </p:nvPr>
        </p:nvSpPr>
        <p:spPr/>
        <p:txBody>
          <a:bodyPr/>
          <a:lstStyle/>
          <a:p>
            <a:r>
              <a:rPr lang="en-US" b="1" dirty="0"/>
              <a:t>Using Processes to Identify </a:t>
            </a:r>
            <a:r>
              <a:rPr lang="en-US" b="1" dirty="0" smtClean="0"/>
              <a:t>Talent</a:t>
            </a:r>
          </a:p>
          <a:p>
            <a:r>
              <a:rPr lang="en-US" b="1" dirty="0" smtClean="0"/>
              <a:t>How </a:t>
            </a:r>
            <a:r>
              <a:rPr lang="en-US" b="1" dirty="0"/>
              <a:t>to Develop High Performers </a:t>
            </a:r>
            <a:endParaRPr lang="en-US" b="1" dirty="0" smtClean="0"/>
          </a:p>
          <a:p>
            <a:r>
              <a:rPr lang="en-US" b="1" dirty="0" smtClean="0"/>
              <a:t>What </a:t>
            </a:r>
            <a:r>
              <a:rPr lang="en-US" b="1" dirty="0"/>
              <a:t>Happens When A High Performer Is Sinking – What Can Be Done?</a:t>
            </a:r>
          </a:p>
        </p:txBody>
      </p:sp>
    </p:spTree>
    <p:extLst>
      <p:ext uri="{BB962C8B-B14F-4D97-AF65-F5344CB8AC3E}">
        <p14:creationId xmlns:p14="http://schemas.microsoft.com/office/powerpoint/2010/main" val="121467148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p:cNvSpPr txBox="1"/>
          <p:nvPr/>
        </p:nvSpPr>
        <p:spPr>
          <a:xfrm>
            <a:off x="1743075" y="1304925"/>
            <a:ext cx="8534400" cy="4524315"/>
          </a:xfrm>
          <a:prstGeom prst="rect">
            <a:avLst/>
          </a:prstGeom>
          <a:noFill/>
        </p:spPr>
        <p:txBody>
          <a:bodyPr wrap="square" rtlCol="0">
            <a:spAutoFit/>
          </a:bodyPr>
          <a:lstStyle/>
          <a:p>
            <a:r>
              <a:rPr lang="en-US" sz="3200" dirty="0" smtClean="0"/>
              <a:t>Evaluate</a:t>
            </a:r>
          </a:p>
          <a:p>
            <a:r>
              <a:rPr lang="en-US" sz="3200" dirty="0" smtClean="0"/>
              <a:t>Plan</a:t>
            </a:r>
          </a:p>
          <a:p>
            <a:r>
              <a:rPr lang="en-US" sz="3200" dirty="0" smtClean="0"/>
              <a:t>Implement </a:t>
            </a:r>
          </a:p>
          <a:p>
            <a:r>
              <a:rPr lang="en-US" sz="3200" dirty="0" smtClean="0"/>
              <a:t>Review</a:t>
            </a:r>
          </a:p>
          <a:p>
            <a:endParaRPr lang="en-US" sz="3200" dirty="0"/>
          </a:p>
          <a:p>
            <a:r>
              <a:rPr lang="en-US" sz="3200" dirty="0" smtClean="0"/>
              <a:t>Question</a:t>
            </a:r>
          </a:p>
          <a:p>
            <a:r>
              <a:rPr lang="en-US" sz="3200" dirty="0" smtClean="0"/>
              <a:t>Understand</a:t>
            </a:r>
          </a:p>
          <a:p>
            <a:r>
              <a:rPr lang="en-US" sz="3200" dirty="0" smtClean="0"/>
              <a:t>Action</a:t>
            </a:r>
          </a:p>
          <a:p>
            <a:r>
              <a:rPr lang="en-US" sz="3200" dirty="0" smtClean="0"/>
              <a:t>Continue</a:t>
            </a:r>
            <a:endParaRPr lang="en-US" sz="3200" dirty="0"/>
          </a:p>
        </p:txBody>
      </p:sp>
    </p:spTree>
    <p:extLst>
      <p:ext uri="{BB962C8B-B14F-4D97-AF65-F5344CB8AC3E}">
        <p14:creationId xmlns:p14="http://schemas.microsoft.com/office/powerpoint/2010/main" val="330388388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1" y="5196419"/>
            <a:ext cx="8534400" cy="1139823"/>
          </a:xfrm>
        </p:spPr>
        <p:txBody>
          <a:bodyPr/>
          <a:lstStyle/>
          <a:p>
            <a:r>
              <a:rPr lang="en-US" dirty="0" smtClean="0"/>
              <a:t>Evaluate</a:t>
            </a:r>
            <a:endParaRPr lang="en-US" dirty="0"/>
          </a:p>
        </p:txBody>
      </p:sp>
      <p:sp>
        <p:nvSpPr>
          <p:cNvPr id="3" name="Content Placeholder 2"/>
          <p:cNvSpPr>
            <a:spLocks noGrp="1"/>
          </p:cNvSpPr>
          <p:nvPr>
            <p:ph sz="half" idx="1"/>
          </p:nvPr>
        </p:nvSpPr>
        <p:spPr>
          <a:xfrm>
            <a:off x="684211" y="685800"/>
            <a:ext cx="4937655" cy="4229100"/>
          </a:xfrm>
        </p:spPr>
        <p:txBody>
          <a:bodyPr>
            <a:normAutofit fontScale="92500" lnSpcReduction="20000"/>
          </a:bodyPr>
          <a:lstStyle/>
          <a:p>
            <a:r>
              <a:rPr lang="en-US" sz="2400" b="1" dirty="0" smtClean="0"/>
              <a:t>New Person</a:t>
            </a:r>
          </a:p>
          <a:p>
            <a:r>
              <a:rPr lang="en-US" sz="2400" b="1" dirty="0" smtClean="0"/>
              <a:t>New Position</a:t>
            </a:r>
          </a:p>
          <a:p>
            <a:r>
              <a:rPr lang="en-US" sz="2400" b="1" dirty="0" smtClean="0"/>
              <a:t>Changing Person</a:t>
            </a:r>
          </a:p>
          <a:p>
            <a:r>
              <a:rPr lang="en-US" sz="2400" b="1" dirty="0" smtClean="0"/>
              <a:t>Changing Position</a:t>
            </a:r>
          </a:p>
          <a:p>
            <a:endParaRPr lang="en-US" dirty="0"/>
          </a:p>
          <a:p>
            <a:r>
              <a:rPr lang="en-US" sz="2600" b="1" dirty="0"/>
              <a:t>Change starts “at the top” and from within</a:t>
            </a:r>
          </a:p>
          <a:p>
            <a:r>
              <a:rPr lang="en-US" sz="2600" b="1" dirty="0"/>
              <a:t>Leader</a:t>
            </a:r>
          </a:p>
          <a:p>
            <a:r>
              <a:rPr lang="en-US" sz="2600" b="1" dirty="0"/>
              <a:t>Person</a:t>
            </a:r>
          </a:p>
          <a:p>
            <a:r>
              <a:rPr lang="en-US" sz="2600" b="1" dirty="0"/>
              <a:t>Position</a:t>
            </a:r>
          </a:p>
          <a:p>
            <a:endParaRPr lang="en-US" dirty="0"/>
          </a:p>
        </p:txBody>
      </p:sp>
      <p:grpSp>
        <p:nvGrpSpPr>
          <p:cNvPr id="41" name="Group 25"/>
          <p:cNvGrpSpPr>
            <a:grpSpLocks noChangeAspect="1"/>
          </p:cNvGrpSpPr>
          <p:nvPr/>
        </p:nvGrpSpPr>
        <p:grpSpPr bwMode="auto">
          <a:xfrm>
            <a:off x="5454651" y="936626"/>
            <a:ext cx="4306888" cy="3614738"/>
            <a:chOff x="3436" y="590"/>
            <a:chExt cx="2713" cy="2277"/>
          </a:xfrm>
        </p:grpSpPr>
        <p:sp>
          <p:nvSpPr>
            <p:cNvPr id="42" name="AutoShape 24"/>
            <p:cNvSpPr>
              <a:spLocks noChangeAspect="1" noChangeArrowheads="1" noTextEdit="1"/>
            </p:cNvSpPr>
            <p:nvPr/>
          </p:nvSpPr>
          <p:spPr bwMode="auto">
            <a:xfrm>
              <a:off x="3459" y="590"/>
              <a:ext cx="2690" cy="22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43" name="Rectangle 26"/>
            <p:cNvSpPr>
              <a:spLocks noChangeArrowheads="1"/>
            </p:cNvSpPr>
            <p:nvPr/>
          </p:nvSpPr>
          <p:spPr bwMode="auto">
            <a:xfrm>
              <a:off x="3436" y="599"/>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44" name="Rectangle 27"/>
            <p:cNvSpPr>
              <a:spLocks noChangeArrowheads="1"/>
            </p:cNvSpPr>
            <p:nvPr/>
          </p:nvSpPr>
          <p:spPr bwMode="auto">
            <a:xfrm>
              <a:off x="3436" y="728"/>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45" name="Rectangle 28"/>
            <p:cNvSpPr>
              <a:spLocks noChangeArrowheads="1"/>
            </p:cNvSpPr>
            <p:nvPr/>
          </p:nvSpPr>
          <p:spPr bwMode="auto">
            <a:xfrm>
              <a:off x="3436" y="858"/>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46" name="Rectangle 29"/>
            <p:cNvSpPr>
              <a:spLocks noChangeArrowheads="1"/>
            </p:cNvSpPr>
            <p:nvPr/>
          </p:nvSpPr>
          <p:spPr bwMode="auto">
            <a:xfrm>
              <a:off x="3436" y="987"/>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47" name="Rectangle 30"/>
            <p:cNvSpPr>
              <a:spLocks noChangeArrowheads="1"/>
            </p:cNvSpPr>
            <p:nvPr/>
          </p:nvSpPr>
          <p:spPr bwMode="auto">
            <a:xfrm>
              <a:off x="3436" y="1117"/>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48" name="Rectangle 31"/>
            <p:cNvSpPr>
              <a:spLocks noChangeArrowheads="1"/>
            </p:cNvSpPr>
            <p:nvPr/>
          </p:nvSpPr>
          <p:spPr bwMode="auto">
            <a:xfrm>
              <a:off x="3436" y="1246"/>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49" name="Rectangle 32"/>
            <p:cNvSpPr>
              <a:spLocks noChangeArrowheads="1"/>
            </p:cNvSpPr>
            <p:nvPr/>
          </p:nvSpPr>
          <p:spPr bwMode="auto">
            <a:xfrm>
              <a:off x="3436" y="1375"/>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50" name="Rectangle 33"/>
            <p:cNvSpPr>
              <a:spLocks noChangeArrowheads="1"/>
            </p:cNvSpPr>
            <p:nvPr/>
          </p:nvSpPr>
          <p:spPr bwMode="auto">
            <a:xfrm>
              <a:off x="3436" y="1504"/>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51" name="Rectangle 34"/>
            <p:cNvSpPr>
              <a:spLocks noChangeArrowheads="1"/>
            </p:cNvSpPr>
            <p:nvPr/>
          </p:nvSpPr>
          <p:spPr bwMode="auto">
            <a:xfrm>
              <a:off x="3436" y="1633"/>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52" name="Rectangle 35"/>
            <p:cNvSpPr>
              <a:spLocks noChangeArrowheads="1"/>
            </p:cNvSpPr>
            <p:nvPr/>
          </p:nvSpPr>
          <p:spPr bwMode="auto">
            <a:xfrm>
              <a:off x="3436" y="1763"/>
              <a:ext cx="47"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0"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53" name="Rectangle 36"/>
            <p:cNvSpPr>
              <a:spLocks noChangeArrowheads="1"/>
            </p:cNvSpPr>
            <p:nvPr/>
          </p:nvSpPr>
          <p:spPr bwMode="auto">
            <a:xfrm>
              <a:off x="4021" y="873"/>
              <a:ext cx="219" cy="1137"/>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54" name="Rectangle 37"/>
            <p:cNvSpPr>
              <a:spLocks noChangeArrowheads="1"/>
            </p:cNvSpPr>
            <p:nvPr/>
          </p:nvSpPr>
          <p:spPr bwMode="auto">
            <a:xfrm>
              <a:off x="4013" y="858"/>
              <a:ext cx="219" cy="1152"/>
            </a:xfrm>
            <a:prstGeom prst="rect">
              <a:avLst/>
            </a:prstGeom>
            <a:noFill/>
            <a:ln w="6350"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sp>
          <p:nvSpPr>
            <p:cNvPr id="55" name="Rectangle 38"/>
            <p:cNvSpPr>
              <a:spLocks noChangeArrowheads="1"/>
            </p:cNvSpPr>
            <p:nvPr/>
          </p:nvSpPr>
          <p:spPr bwMode="auto">
            <a:xfrm rot="16200000">
              <a:off x="3813" y="1346"/>
              <a:ext cx="577" cy="1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1" i="0" u="none" strike="noStrike" cap="none" normalizeH="0" baseline="0" dirty="0" smtClean="0">
                  <a:ln>
                    <a:noFill/>
                  </a:ln>
                  <a:solidFill>
                    <a:srgbClr val="000000"/>
                  </a:solidFill>
                  <a:effectLst/>
                  <a:latin typeface="+mj-lt"/>
                </a:rPr>
                <a:t>Motivation</a:t>
              </a:r>
              <a:endParaRPr kumimoji="0" lang="en-US" altLang="en-US" sz="1400" b="0" i="0" u="none" strike="noStrike" cap="none" normalizeH="0" baseline="0" dirty="0" smtClean="0">
                <a:ln>
                  <a:noFill/>
                </a:ln>
                <a:solidFill>
                  <a:schemeClr val="tx1"/>
                </a:solidFill>
                <a:effectLst/>
                <a:latin typeface="+mj-lt"/>
              </a:endParaRPr>
            </a:p>
          </p:txBody>
        </p:sp>
        <p:sp>
          <p:nvSpPr>
            <p:cNvPr id="56" name="Rectangle 39"/>
            <p:cNvSpPr>
              <a:spLocks noChangeArrowheads="1"/>
            </p:cNvSpPr>
            <p:nvPr/>
          </p:nvSpPr>
          <p:spPr bwMode="auto">
            <a:xfrm rot="16200000">
              <a:off x="4079" y="1178"/>
              <a:ext cx="48" cy="9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none" lIns="0" tIns="0" rIns="0" bIns="0" numCol="1" anchor="t" anchorCtr="0" compatLnSpc="1">
              <a:prstTxWarp prst="textNoShape">
                <a:avLst/>
              </a:prstTxWarp>
              <a:spAutoFit/>
            </a:bodyPr>
            <a:lstStyle>
              <a:lvl1pPr eaLnBrk="0" fontAlgn="base" hangingPunct="0">
                <a:spcBef>
                  <a:spcPct val="0"/>
                </a:spcBef>
                <a:spcAft>
                  <a:spcPct val="0"/>
                </a:spcAft>
                <a:defRPr>
                  <a:solidFill>
                    <a:schemeClr val="tx1"/>
                  </a:solidFill>
                  <a:latin typeface="Arial" panose="020B0604020202020204" pitchFamily="34" charset="0"/>
                </a:defRPr>
              </a:lvl1pPr>
              <a:lvl2pPr eaLnBrk="0" fontAlgn="base" hangingPunct="0">
                <a:spcBef>
                  <a:spcPct val="0"/>
                </a:spcBef>
                <a:spcAft>
                  <a:spcPct val="0"/>
                </a:spcAft>
                <a:defRPr>
                  <a:solidFill>
                    <a:schemeClr val="tx1"/>
                  </a:solidFill>
                  <a:latin typeface="Arial" panose="020B0604020202020204" pitchFamily="34" charset="0"/>
                </a:defRPr>
              </a:lvl2pPr>
              <a:lvl3pPr eaLnBrk="0" fontAlgn="base" hangingPunct="0">
                <a:spcBef>
                  <a:spcPct val="0"/>
                </a:spcBef>
                <a:spcAft>
                  <a:spcPct val="0"/>
                </a:spcAft>
                <a:defRPr>
                  <a:solidFill>
                    <a:schemeClr val="tx1"/>
                  </a:solidFill>
                  <a:latin typeface="Arial" panose="020B0604020202020204" pitchFamily="34" charset="0"/>
                </a:defRPr>
              </a:lvl3pPr>
              <a:lvl4pPr eaLnBrk="0" fontAlgn="base" hangingPunct="0">
                <a:spcBef>
                  <a:spcPct val="0"/>
                </a:spcBef>
                <a:spcAft>
                  <a:spcPct val="0"/>
                </a:spcAft>
                <a:defRPr>
                  <a:solidFill>
                    <a:schemeClr val="tx1"/>
                  </a:solidFill>
                  <a:latin typeface="Arial" panose="020B0604020202020204" pitchFamily="34" charset="0"/>
                </a:defRPr>
              </a:lvl4pPr>
              <a:lvl5pPr eaLnBrk="0" fontAlgn="base" hangingPunct="0">
                <a:spcBef>
                  <a:spcPct val="0"/>
                </a:spcBef>
                <a:spcAft>
                  <a:spcPct val="0"/>
                </a:spcAft>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800" b="1" i="0" u="none" strike="noStrike" cap="none" normalizeH="0" baseline="0" dirty="0" smtClean="0">
                  <a:ln>
                    <a:noFill/>
                  </a:ln>
                  <a:solidFill>
                    <a:srgbClr val="000000"/>
                  </a:solidFill>
                  <a:effectLst/>
                  <a:latin typeface="Calibri" panose="020F0502020204030204" pitchFamily="34" charset="0"/>
                </a:rPr>
                <a:t> </a:t>
              </a:r>
              <a:endParaRPr kumimoji="0" lang="en-US" altLang="en-US" sz="1800" b="0" i="0" u="none" strike="noStrike" cap="none" normalizeH="0" baseline="0" dirty="0" smtClean="0">
                <a:ln>
                  <a:noFill/>
                </a:ln>
                <a:solidFill>
                  <a:schemeClr val="tx1"/>
                </a:solidFill>
                <a:effectLst/>
                <a:latin typeface="Arial" panose="020B0604020202020204" pitchFamily="34" charset="0"/>
              </a:endParaRPr>
            </a:p>
          </p:txBody>
        </p:sp>
        <p:sp>
          <p:nvSpPr>
            <p:cNvPr id="57" name="Rectangle 40"/>
            <p:cNvSpPr>
              <a:spLocks noChangeArrowheads="1"/>
            </p:cNvSpPr>
            <p:nvPr/>
          </p:nvSpPr>
          <p:spPr bwMode="auto">
            <a:xfrm>
              <a:off x="4340" y="2182"/>
              <a:ext cx="1726" cy="219"/>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58" name="Rectangle 41"/>
            <p:cNvSpPr>
              <a:spLocks noChangeArrowheads="1"/>
            </p:cNvSpPr>
            <p:nvPr/>
          </p:nvSpPr>
          <p:spPr bwMode="auto">
            <a:xfrm>
              <a:off x="4340" y="2182"/>
              <a:ext cx="1726" cy="219"/>
            </a:xfrm>
            <a:prstGeom prst="rect">
              <a:avLst/>
            </a:prstGeom>
            <a:noFill/>
            <a:ln w="6350"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sp>
          <p:nvSpPr>
            <p:cNvPr id="59" name="Freeform 44"/>
            <p:cNvSpPr>
              <a:spLocks noEditPoints="1"/>
            </p:cNvSpPr>
            <p:nvPr/>
          </p:nvSpPr>
          <p:spPr bwMode="auto">
            <a:xfrm>
              <a:off x="5357" y="861"/>
              <a:ext cx="108" cy="24"/>
            </a:xfrm>
            <a:custGeom>
              <a:avLst/>
              <a:gdLst>
                <a:gd name="T0" fmla="*/ 0 w 1253"/>
                <a:gd name="T1" fmla="*/ 143 h 286"/>
                <a:gd name="T2" fmla="*/ 154 w 1253"/>
                <a:gd name="T3" fmla="*/ 0 h 286"/>
                <a:gd name="T4" fmla="*/ 307 w 1253"/>
                <a:gd name="T5" fmla="*/ 143 h 286"/>
                <a:gd name="T6" fmla="*/ 154 w 1253"/>
                <a:gd name="T7" fmla="*/ 286 h 286"/>
                <a:gd name="T8" fmla="*/ 0 w 1253"/>
                <a:gd name="T9" fmla="*/ 143 h 286"/>
                <a:gd name="T10" fmla="*/ 946 w 1253"/>
                <a:gd name="T11" fmla="*/ 143 h 286"/>
                <a:gd name="T12" fmla="*/ 1099 w 1253"/>
                <a:gd name="T13" fmla="*/ 0 h 286"/>
                <a:gd name="T14" fmla="*/ 1253 w 1253"/>
                <a:gd name="T15" fmla="*/ 143 h 286"/>
                <a:gd name="T16" fmla="*/ 1099 w 1253"/>
                <a:gd name="T17" fmla="*/ 286 h 286"/>
                <a:gd name="T18" fmla="*/ 946 w 1253"/>
                <a:gd name="T19" fmla="*/ 143 h 2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253" h="286">
                  <a:moveTo>
                    <a:pt x="0" y="143"/>
                  </a:moveTo>
                  <a:cubicBezTo>
                    <a:pt x="0" y="64"/>
                    <a:pt x="69" y="0"/>
                    <a:pt x="154" y="0"/>
                  </a:cubicBezTo>
                  <a:cubicBezTo>
                    <a:pt x="239" y="0"/>
                    <a:pt x="307" y="64"/>
                    <a:pt x="307" y="143"/>
                  </a:cubicBezTo>
                  <a:cubicBezTo>
                    <a:pt x="307" y="222"/>
                    <a:pt x="239" y="286"/>
                    <a:pt x="154" y="286"/>
                  </a:cubicBezTo>
                  <a:cubicBezTo>
                    <a:pt x="69" y="286"/>
                    <a:pt x="0" y="222"/>
                    <a:pt x="0" y="143"/>
                  </a:cubicBezTo>
                  <a:close/>
                  <a:moveTo>
                    <a:pt x="946" y="143"/>
                  </a:moveTo>
                  <a:cubicBezTo>
                    <a:pt x="946" y="64"/>
                    <a:pt x="1014" y="0"/>
                    <a:pt x="1099" y="0"/>
                  </a:cubicBezTo>
                  <a:cubicBezTo>
                    <a:pt x="1184" y="0"/>
                    <a:pt x="1253" y="64"/>
                    <a:pt x="1253" y="143"/>
                  </a:cubicBezTo>
                  <a:cubicBezTo>
                    <a:pt x="1253" y="222"/>
                    <a:pt x="1184" y="286"/>
                    <a:pt x="1099" y="286"/>
                  </a:cubicBezTo>
                  <a:cubicBezTo>
                    <a:pt x="1014" y="286"/>
                    <a:pt x="946" y="222"/>
                    <a:pt x="946" y="143"/>
                  </a:cubicBezTo>
                  <a:close/>
                </a:path>
              </a:pathLst>
            </a:custGeom>
            <a:noFill/>
            <a:ln w="26988"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sp>
          <p:nvSpPr>
            <p:cNvPr id="60" name="Freeform 45"/>
            <p:cNvSpPr>
              <a:spLocks/>
            </p:cNvSpPr>
            <p:nvPr/>
          </p:nvSpPr>
          <p:spPr bwMode="auto">
            <a:xfrm>
              <a:off x="5342" y="960"/>
              <a:ext cx="137" cy="30"/>
            </a:xfrm>
            <a:custGeom>
              <a:avLst/>
              <a:gdLst>
                <a:gd name="T0" fmla="*/ 0 w 137"/>
                <a:gd name="T1" fmla="*/ 0 h 30"/>
                <a:gd name="T2" fmla="*/ 137 w 137"/>
                <a:gd name="T3" fmla="*/ 0 h 30"/>
              </a:gdLst>
              <a:ahLst/>
              <a:cxnLst>
                <a:cxn ang="0">
                  <a:pos x="T0" y="T1"/>
                </a:cxn>
                <a:cxn ang="0">
                  <a:pos x="T2" y="T3"/>
                </a:cxn>
              </a:cxnLst>
              <a:rect l="0" t="0" r="r" b="b"/>
              <a:pathLst>
                <a:path w="137" h="30">
                  <a:moveTo>
                    <a:pt x="0" y="0"/>
                  </a:moveTo>
                  <a:cubicBezTo>
                    <a:pt x="46" y="30"/>
                    <a:pt x="92" y="30"/>
                    <a:pt x="137" y="0"/>
                  </a:cubicBezTo>
                </a:path>
              </a:pathLst>
            </a:custGeom>
            <a:noFill/>
            <a:ln w="26988"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sp>
          <p:nvSpPr>
            <p:cNvPr id="61" name="Oval 46"/>
            <p:cNvSpPr>
              <a:spLocks noChangeArrowheads="1"/>
            </p:cNvSpPr>
            <p:nvPr/>
          </p:nvSpPr>
          <p:spPr bwMode="auto">
            <a:xfrm>
              <a:off x="5283" y="790"/>
              <a:ext cx="255" cy="237"/>
            </a:xfrm>
            <a:prstGeom prst="ellipse">
              <a:avLst/>
            </a:prstGeom>
            <a:noFill/>
            <a:ln w="26988"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sp>
          <p:nvSpPr>
            <p:cNvPr id="62" name="Freeform 47"/>
            <p:cNvSpPr>
              <a:spLocks/>
            </p:cNvSpPr>
            <p:nvPr/>
          </p:nvSpPr>
          <p:spPr bwMode="auto">
            <a:xfrm>
              <a:off x="4496" y="832"/>
              <a:ext cx="159" cy="143"/>
            </a:xfrm>
            <a:custGeom>
              <a:avLst/>
              <a:gdLst>
                <a:gd name="T0" fmla="*/ 62 w 159"/>
                <a:gd name="T1" fmla="*/ 0 h 143"/>
                <a:gd name="T2" fmla="*/ 95 w 159"/>
                <a:gd name="T3" fmla="*/ 41 h 143"/>
                <a:gd name="T4" fmla="*/ 81 w 159"/>
                <a:gd name="T5" fmla="*/ 45 h 143"/>
                <a:gd name="T6" fmla="*/ 122 w 159"/>
                <a:gd name="T7" fmla="*/ 80 h 143"/>
                <a:gd name="T8" fmla="*/ 109 w 159"/>
                <a:gd name="T9" fmla="*/ 86 h 143"/>
                <a:gd name="T10" fmla="*/ 159 w 159"/>
                <a:gd name="T11" fmla="*/ 143 h 143"/>
                <a:gd name="T12" fmla="*/ 74 w 159"/>
                <a:gd name="T13" fmla="*/ 99 h 143"/>
                <a:gd name="T14" fmla="*/ 90 w 159"/>
                <a:gd name="T15" fmla="*/ 93 h 143"/>
                <a:gd name="T16" fmla="*/ 37 w 159"/>
                <a:gd name="T17" fmla="*/ 65 h 143"/>
                <a:gd name="T18" fmla="*/ 56 w 159"/>
                <a:gd name="T19" fmla="*/ 56 h 143"/>
                <a:gd name="T20" fmla="*/ 0 w 159"/>
                <a:gd name="T21" fmla="*/ 26 h 143"/>
                <a:gd name="T22" fmla="*/ 62 w 159"/>
                <a:gd name="T23" fmla="*/ 0 h 1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159" h="143">
                  <a:moveTo>
                    <a:pt x="62" y="0"/>
                  </a:moveTo>
                  <a:lnTo>
                    <a:pt x="95" y="41"/>
                  </a:lnTo>
                  <a:lnTo>
                    <a:pt x="81" y="45"/>
                  </a:lnTo>
                  <a:lnTo>
                    <a:pt x="122" y="80"/>
                  </a:lnTo>
                  <a:lnTo>
                    <a:pt x="109" y="86"/>
                  </a:lnTo>
                  <a:lnTo>
                    <a:pt x="159" y="143"/>
                  </a:lnTo>
                  <a:lnTo>
                    <a:pt x="74" y="99"/>
                  </a:lnTo>
                  <a:lnTo>
                    <a:pt x="90" y="93"/>
                  </a:lnTo>
                  <a:lnTo>
                    <a:pt x="37" y="65"/>
                  </a:lnTo>
                  <a:lnTo>
                    <a:pt x="56" y="56"/>
                  </a:lnTo>
                  <a:lnTo>
                    <a:pt x="0" y="26"/>
                  </a:lnTo>
                  <a:lnTo>
                    <a:pt x="62" y="0"/>
                  </a:lnTo>
                  <a:close/>
                </a:path>
              </a:pathLst>
            </a:custGeom>
            <a:noFill/>
            <a:ln w="20638"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sp>
          <p:nvSpPr>
            <p:cNvPr id="63" name="Freeform 48"/>
            <p:cNvSpPr>
              <a:spLocks/>
            </p:cNvSpPr>
            <p:nvPr/>
          </p:nvSpPr>
          <p:spPr bwMode="auto">
            <a:xfrm>
              <a:off x="4470" y="1686"/>
              <a:ext cx="294" cy="276"/>
            </a:xfrm>
            <a:custGeom>
              <a:avLst/>
              <a:gdLst>
                <a:gd name="T0" fmla="*/ 348 w 3422"/>
                <a:gd name="T1" fmla="*/ 1066 h 3193"/>
                <a:gd name="T2" fmla="*/ 790 w 3422"/>
                <a:gd name="T3" fmla="*/ 334 h 3193"/>
                <a:gd name="T4" fmla="*/ 1121 w 3422"/>
                <a:gd name="T5" fmla="*/ 417 h 3193"/>
                <a:gd name="T6" fmla="*/ 1672 w 3422"/>
                <a:gd name="T7" fmla="*/ 205 h 3193"/>
                <a:gd name="T8" fmla="*/ 1767 w 3422"/>
                <a:gd name="T9" fmla="*/ 292 h 3193"/>
                <a:gd name="T10" fmla="*/ 2215 w 3422"/>
                <a:gd name="T11" fmla="*/ 104 h 3193"/>
                <a:gd name="T12" fmla="*/ 2331 w 3422"/>
                <a:gd name="T13" fmla="*/ 225 h 3193"/>
                <a:gd name="T14" fmla="*/ 2855 w 3422"/>
                <a:gd name="T15" fmla="*/ 171 h 3193"/>
                <a:gd name="T16" fmla="*/ 2980 w 3422"/>
                <a:gd name="T17" fmla="*/ 444 h 3193"/>
                <a:gd name="T18" fmla="*/ 3266 w 3422"/>
                <a:gd name="T19" fmla="*/ 1076 h 3193"/>
                <a:gd name="T20" fmla="*/ 3248 w 3422"/>
                <a:gd name="T21" fmla="*/ 1143 h 3193"/>
                <a:gd name="T22" fmla="*/ 3152 w 3422"/>
                <a:gd name="T23" fmla="*/ 2058 h 3193"/>
                <a:gd name="T24" fmla="*/ 2910 w 3422"/>
                <a:gd name="T25" fmla="*/ 2186 h 3193"/>
                <a:gd name="T26" fmla="*/ 2464 w 3422"/>
                <a:gd name="T27" fmla="*/ 2738 h 3193"/>
                <a:gd name="T28" fmla="*/ 2233 w 3422"/>
                <a:gd name="T29" fmla="*/ 2654 h 3193"/>
                <a:gd name="T30" fmla="*/ 1590 w 3422"/>
                <a:gd name="T31" fmla="*/ 3089 h 3193"/>
                <a:gd name="T32" fmla="*/ 1310 w 3422"/>
                <a:gd name="T33" fmla="*/ 2827 h 3193"/>
                <a:gd name="T34" fmla="*/ 500 w 3422"/>
                <a:gd name="T35" fmla="*/ 2572 h 3193"/>
                <a:gd name="T36" fmla="*/ 493 w 3422"/>
                <a:gd name="T37" fmla="*/ 2559 h 3193"/>
                <a:gd name="T38" fmla="*/ 123 w 3422"/>
                <a:gd name="T39" fmla="*/ 2192 h 3193"/>
                <a:gd name="T40" fmla="*/ 211 w 3422"/>
                <a:gd name="T41" fmla="*/ 1857 h 3193"/>
                <a:gd name="T42" fmla="*/ 92 w 3422"/>
                <a:gd name="T43" fmla="*/ 1281 h 3193"/>
                <a:gd name="T44" fmla="*/ 345 w 3422"/>
                <a:gd name="T45" fmla="*/ 1076 h 3193"/>
                <a:gd name="T46" fmla="*/ 348 w 3422"/>
                <a:gd name="T47" fmla="*/ 1066 h 319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422" h="3193">
                  <a:moveTo>
                    <a:pt x="348" y="1066"/>
                  </a:moveTo>
                  <a:cubicBezTo>
                    <a:pt x="309" y="710"/>
                    <a:pt x="507" y="383"/>
                    <a:pt x="790" y="334"/>
                  </a:cubicBezTo>
                  <a:cubicBezTo>
                    <a:pt x="904" y="315"/>
                    <a:pt x="1021" y="344"/>
                    <a:pt x="1121" y="417"/>
                  </a:cubicBezTo>
                  <a:cubicBezTo>
                    <a:pt x="1226" y="167"/>
                    <a:pt x="1473" y="71"/>
                    <a:pt x="1672" y="205"/>
                  </a:cubicBezTo>
                  <a:cubicBezTo>
                    <a:pt x="1707" y="228"/>
                    <a:pt x="1739" y="257"/>
                    <a:pt x="1767" y="292"/>
                  </a:cubicBezTo>
                  <a:cubicBezTo>
                    <a:pt x="1849" y="84"/>
                    <a:pt x="2050" y="0"/>
                    <a:pt x="2215" y="104"/>
                  </a:cubicBezTo>
                  <a:cubicBezTo>
                    <a:pt x="2260" y="132"/>
                    <a:pt x="2300" y="174"/>
                    <a:pt x="2331" y="225"/>
                  </a:cubicBezTo>
                  <a:cubicBezTo>
                    <a:pt x="2464" y="28"/>
                    <a:pt x="2698" y="4"/>
                    <a:pt x="2855" y="171"/>
                  </a:cubicBezTo>
                  <a:cubicBezTo>
                    <a:pt x="2920" y="241"/>
                    <a:pt x="2965" y="337"/>
                    <a:pt x="2980" y="444"/>
                  </a:cubicBezTo>
                  <a:cubicBezTo>
                    <a:pt x="3197" y="519"/>
                    <a:pt x="3326" y="801"/>
                    <a:pt x="3266" y="1076"/>
                  </a:cubicBezTo>
                  <a:cubicBezTo>
                    <a:pt x="3262" y="1099"/>
                    <a:pt x="3255" y="1121"/>
                    <a:pt x="3248" y="1143"/>
                  </a:cubicBezTo>
                  <a:cubicBezTo>
                    <a:pt x="3422" y="1429"/>
                    <a:pt x="3379" y="1838"/>
                    <a:pt x="3152" y="2058"/>
                  </a:cubicBezTo>
                  <a:cubicBezTo>
                    <a:pt x="3082" y="2126"/>
                    <a:pt x="2998" y="2170"/>
                    <a:pt x="2910" y="2186"/>
                  </a:cubicBezTo>
                  <a:cubicBezTo>
                    <a:pt x="2908" y="2493"/>
                    <a:pt x="2709" y="2741"/>
                    <a:pt x="2464" y="2738"/>
                  </a:cubicBezTo>
                  <a:cubicBezTo>
                    <a:pt x="2383" y="2737"/>
                    <a:pt x="2303" y="2708"/>
                    <a:pt x="2233" y="2654"/>
                  </a:cubicBezTo>
                  <a:cubicBezTo>
                    <a:pt x="2151" y="2998"/>
                    <a:pt x="1863" y="3193"/>
                    <a:pt x="1590" y="3089"/>
                  </a:cubicBezTo>
                  <a:cubicBezTo>
                    <a:pt x="1475" y="3045"/>
                    <a:pt x="1376" y="2952"/>
                    <a:pt x="1310" y="2827"/>
                  </a:cubicBezTo>
                  <a:cubicBezTo>
                    <a:pt x="1030" y="3039"/>
                    <a:pt x="668" y="2925"/>
                    <a:pt x="500" y="2572"/>
                  </a:cubicBezTo>
                  <a:cubicBezTo>
                    <a:pt x="498" y="2568"/>
                    <a:pt x="495" y="2563"/>
                    <a:pt x="493" y="2559"/>
                  </a:cubicBezTo>
                  <a:cubicBezTo>
                    <a:pt x="311" y="2586"/>
                    <a:pt x="145" y="2421"/>
                    <a:pt x="123" y="2192"/>
                  </a:cubicBezTo>
                  <a:cubicBezTo>
                    <a:pt x="112" y="2069"/>
                    <a:pt x="144" y="1947"/>
                    <a:pt x="211" y="1857"/>
                  </a:cubicBezTo>
                  <a:cubicBezTo>
                    <a:pt x="53" y="1739"/>
                    <a:pt x="0" y="1482"/>
                    <a:pt x="92" y="1281"/>
                  </a:cubicBezTo>
                  <a:cubicBezTo>
                    <a:pt x="146" y="1166"/>
                    <a:pt x="240" y="1089"/>
                    <a:pt x="345" y="1076"/>
                  </a:cubicBezTo>
                  <a:lnTo>
                    <a:pt x="348" y="1066"/>
                  </a:lnTo>
                  <a:close/>
                </a:path>
              </a:pathLst>
            </a:custGeom>
            <a:noFill/>
            <a:ln w="26988"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sp>
          <p:nvSpPr>
            <p:cNvPr id="2080" name="Freeform 49"/>
            <p:cNvSpPr>
              <a:spLocks noEditPoints="1"/>
            </p:cNvSpPr>
            <p:nvPr/>
          </p:nvSpPr>
          <p:spPr bwMode="auto">
            <a:xfrm>
              <a:off x="4488" y="1705"/>
              <a:ext cx="261" cy="224"/>
            </a:xfrm>
            <a:custGeom>
              <a:avLst/>
              <a:gdLst>
                <a:gd name="T0" fmla="*/ 387 w 6063"/>
                <a:gd name="T1" fmla="*/ 3372 h 5199"/>
                <a:gd name="T2" fmla="*/ 0 w 6063"/>
                <a:gd name="T3" fmla="*/ 3259 h 5199"/>
                <a:gd name="T4" fmla="*/ 729 w 6063"/>
                <a:gd name="T5" fmla="*/ 4606 h 5199"/>
                <a:gd name="T6" fmla="*/ 560 w 6063"/>
                <a:gd name="T7" fmla="*/ 4660 h 5199"/>
                <a:gd name="T8" fmla="*/ 2190 w 6063"/>
                <a:gd name="T9" fmla="*/ 5199 h 5199"/>
                <a:gd name="T10" fmla="*/ 2088 w 6063"/>
                <a:gd name="T11" fmla="*/ 4953 h 5199"/>
                <a:gd name="T12" fmla="*/ 4079 w 6063"/>
                <a:gd name="T13" fmla="*/ 4585 h 5199"/>
                <a:gd name="T14" fmla="*/ 4038 w 6063"/>
                <a:gd name="T15" fmla="*/ 4855 h 5199"/>
                <a:gd name="T16" fmla="*/ 4890 w 6063"/>
                <a:gd name="T17" fmla="*/ 2916 h 5199"/>
                <a:gd name="T18" fmla="*/ 5387 w 6063"/>
                <a:gd name="T19" fmla="*/ 3926 h 5199"/>
                <a:gd name="T20" fmla="*/ 6063 w 6063"/>
                <a:gd name="T21" fmla="*/ 1841 h 5199"/>
                <a:gd name="T22" fmla="*/ 5842 w 6063"/>
                <a:gd name="T23" fmla="*/ 2219 h 5199"/>
                <a:gd name="T24" fmla="*/ 5532 w 6063"/>
                <a:gd name="T25" fmla="*/ 436 h 5199"/>
                <a:gd name="T26" fmla="*/ 5543 w 6063"/>
                <a:gd name="T27" fmla="*/ 615 h 5199"/>
                <a:gd name="T28" fmla="*/ 4117 w 6063"/>
                <a:gd name="T29" fmla="*/ 228 h 5199"/>
                <a:gd name="T30" fmla="*/ 4231 w 6063"/>
                <a:gd name="T31" fmla="*/ 0 h 5199"/>
                <a:gd name="T32" fmla="*/ 3056 w 6063"/>
                <a:gd name="T33" fmla="*/ 336 h 5199"/>
                <a:gd name="T34" fmla="*/ 3111 w 6063"/>
                <a:gd name="T35" fmla="*/ 140 h 5199"/>
                <a:gd name="T36" fmla="*/ 1811 w 6063"/>
                <a:gd name="T37" fmla="*/ 403 h 5199"/>
                <a:gd name="T38" fmla="*/ 2010 w 6063"/>
                <a:gd name="T39" fmla="*/ 594 h 5199"/>
                <a:gd name="T40" fmla="*/ 301 w 6063"/>
                <a:gd name="T41" fmla="*/ 1902 h 5199"/>
                <a:gd name="T42" fmla="*/ 266 w 6063"/>
                <a:gd name="T43" fmla="*/ 1702 h 519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6063" h="5199">
                  <a:moveTo>
                    <a:pt x="387" y="3372"/>
                  </a:moveTo>
                  <a:cubicBezTo>
                    <a:pt x="252" y="3385"/>
                    <a:pt x="117" y="3346"/>
                    <a:pt x="0" y="3259"/>
                  </a:cubicBezTo>
                  <a:moveTo>
                    <a:pt x="729" y="4606"/>
                  </a:moveTo>
                  <a:cubicBezTo>
                    <a:pt x="675" y="4633"/>
                    <a:pt x="618" y="4651"/>
                    <a:pt x="560" y="4660"/>
                  </a:cubicBezTo>
                  <a:moveTo>
                    <a:pt x="2190" y="5199"/>
                  </a:moveTo>
                  <a:cubicBezTo>
                    <a:pt x="2149" y="5122"/>
                    <a:pt x="2115" y="5039"/>
                    <a:pt x="2088" y="4953"/>
                  </a:cubicBezTo>
                  <a:moveTo>
                    <a:pt x="4079" y="4585"/>
                  </a:moveTo>
                  <a:cubicBezTo>
                    <a:pt x="4073" y="4677"/>
                    <a:pt x="4059" y="4767"/>
                    <a:pt x="4038" y="4855"/>
                  </a:cubicBezTo>
                  <a:moveTo>
                    <a:pt x="4890" y="2916"/>
                  </a:moveTo>
                  <a:cubicBezTo>
                    <a:pt x="5197" y="3104"/>
                    <a:pt x="5390" y="3497"/>
                    <a:pt x="5387" y="3926"/>
                  </a:cubicBezTo>
                  <a:moveTo>
                    <a:pt x="6063" y="1841"/>
                  </a:moveTo>
                  <a:cubicBezTo>
                    <a:pt x="6013" y="1987"/>
                    <a:pt x="5938" y="2116"/>
                    <a:pt x="5842" y="2219"/>
                  </a:cubicBezTo>
                  <a:moveTo>
                    <a:pt x="5532" y="436"/>
                  </a:moveTo>
                  <a:cubicBezTo>
                    <a:pt x="5540" y="495"/>
                    <a:pt x="5544" y="555"/>
                    <a:pt x="5543" y="615"/>
                  </a:cubicBezTo>
                  <a:moveTo>
                    <a:pt x="4117" y="228"/>
                  </a:moveTo>
                  <a:cubicBezTo>
                    <a:pt x="4146" y="145"/>
                    <a:pt x="4184" y="68"/>
                    <a:pt x="4231" y="0"/>
                  </a:cubicBezTo>
                  <a:moveTo>
                    <a:pt x="3056" y="336"/>
                  </a:moveTo>
                  <a:cubicBezTo>
                    <a:pt x="3068" y="268"/>
                    <a:pt x="3086" y="202"/>
                    <a:pt x="3111" y="140"/>
                  </a:cubicBezTo>
                  <a:moveTo>
                    <a:pt x="1811" y="403"/>
                  </a:moveTo>
                  <a:cubicBezTo>
                    <a:pt x="1883" y="456"/>
                    <a:pt x="1950" y="520"/>
                    <a:pt x="2010" y="594"/>
                  </a:cubicBezTo>
                  <a:moveTo>
                    <a:pt x="301" y="1902"/>
                  </a:moveTo>
                  <a:cubicBezTo>
                    <a:pt x="285" y="1837"/>
                    <a:pt x="273" y="1770"/>
                    <a:pt x="266" y="1702"/>
                  </a:cubicBezTo>
                </a:path>
              </a:pathLst>
            </a:custGeom>
            <a:noFill/>
            <a:ln w="26988"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sp>
          <p:nvSpPr>
            <p:cNvPr id="2081" name="Freeform 50"/>
            <p:cNvSpPr>
              <a:spLocks/>
            </p:cNvSpPr>
            <p:nvPr/>
          </p:nvSpPr>
          <p:spPr bwMode="auto">
            <a:xfrm>
              <a:off x="5250" y="1661"/>
              <a:ext cx="294" cy="274"/>
            </a:xfrm>
            <a:custGeom>
              <a:avLst/>
              <a:gdLst>
                <a:gd name="T0" fmla="*/ 347 w 3414"/>
                <a:gd name="T1" fmla="*/ 1063 h 3185"/>
                <a:gd name="T2" fmla="*/ 788 w 3414"/>
                <a:gd name="T3" fmla="*/ 333 h 3185"/>
                <a:gd name="T4" fmla="*/ 1118 w 3414"/>
                <a:gd name="T5" fmla="*/ 417 h 3185"/>
                <a:gd name="T6" fmla="*/ 1668 w 3414"/>
                <a:gd name="T7" fmla="*/ 204 h 3185"/>
                <a:gd name="T8" fmla="*/ 1763 w 3414"/>
                <a:gd name="T9" fmla="*/ 292 h 3185"/>
                <a:gd name="T10" fmla="*/ 2209 w 3414"/>
                <a:gd name="T11" fmla="*/ 104 h 3185"/>
                <a:gd name="T12" fmla="*/ 2326 w 3414"/>
                <a:gd name="T13" fmla="*/ 225 h 3185"/>
                <a:gd name="T14" fmla="*/ 2848 w 3414"/>
                <a:gd name="T15" fmla="*/ 170 h 3185"/>
                <a:gd name="T16" fmla="*/ 2973 w 3414"/>
                <a:gd name="T17" fmla="*/ 443 h 3185"/>
                <a:gd name="T18" fmla="*/ 3259 w 3414"/>
                <a:gd name="T19" fmla="*/ 1073 h 3185"/>
                <a:gd name="T20" fmla="*/ 3240 w 3414"/>
                <a:gd name="T21" fmla="*/ 1140 h 3185"/>
                <a:gd name="T22" fmla="*/ 3145 w 3414"/>
                <a:gd name="T23" fmla="*/ 2052 h 3185"/>
                <a:gd name="T24" fmla="*/ 2903 w 3414"/>
                <a:gd name="T25" fmla="*/ 2180 h 3185"/>
                <a:gd name="T26" fmla="*/ 2458 w 3414"/>
                <a:gd name="T27" fmla="*/ 2731 h 3185"/>
                <a:gd name="T28" fmla="*/ 2228 w 3414"/>
                <a:gd name="T29" fmla="*/ 2647 h 3185"/>
                <a:gd name="T30" fmla="*/ 1586 w 3414"/>
                <a:gd name="T31" fmla="*/ 3081 h 3185"/>
                <a:gd name="T32" fmla="*/ 1307 w 3414"/>
                <a:gd name="T33" fmla="*/ 2820 h 3185"/>
                <a:gd name="T34" fmla="*/ 499 w 3414"/>
                <a:gd name="T35" fmla="*/ 2565 h 3185"/>
                <a:gd name="T36" fmla="*/ 492 w 3414"/>
                <a:gd name="T37" fmla="*/ 2552 h 3185"/>
                <a:gd name="T38" fmla="*/ 123 w 3414"/>
                <a:gd name="T39" fmla="*/ 2186 h 3185"/>
                <a:gd name="T40" fmla="*/ 211 w 3414"/>
                <a:gd name="T41" fmla="*/ 1852 h 3185"/>
                <a:gd name="T42" fmla="*/ 92 w 3414"/>
                <a:gd name="T43" fmla="*/ 1278 h 3185"/>
                <a:gd name="T44" fmla="*/ 344 w 3414"/>
                <a:gd name="T45" fmla="*/ 1073 h 3185"/>
                <a:gd name="T46" fmla="*/ 347 w 3414"/>
                <a:gd name="T47" fmla="*/ 1063 h 31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3414" h="3185">
                  <a:moveTo>
                    <a:pt x="347" y="1063"/>
                  </a:moveTo>
                  <a:cubicBezTo>
                    <a:pt x="309" y="709"/>
                    <a:pt x="506" y="382"/>
                    <a:pt x="788" y="333"/>
                  </a:cubicBezTo>
                  <a:cubicBezTo>
                    <a:pt x="902" y="314"/>
                    <a:pt x="1019" y="343"/>
                    <a:pt x="1118" y="417"/>
                  </a:cubicBezTo>
                  <a:cubicBezTo>
                    <a:pt x="1223" y="166"/>
                    <a:pt x="1470" y="71"/>
                    <a:pt x="1668" y="204"/>
                  </a:cubicBezTo>
                  <a:cubicBezTo>
                    <a:pt x="1703" y="227"/>
                    <a:pt x="1735" y="257"/>
                    <a:pt x="1763" y="292"/>
                  </a:cubicBezTo>
                  <a:cubicBezTo>
                    <a:pt x="1845" y="84"/>
                    <a:pt x="2045" y="0"/>
                    <a:pt x="2209" y="104"/>
                  </a:cubicBezTo>
                  <a:cubicBezTo>
                    <a:pt x="2255" y="132"/>
                    <a:pt x="2295" y="174"/>
                    <a:pt x="2326" y="225"/>
                  </a:cubicBezTo>
                  <a:cubicBezTo>
                    <a:pt x="2458" y="28"/>
                    <a:pt x="2692" y="4"/>
                    <a:pt x="2848" y="170"/>
                  </a:cubicBezTo>
                  <a:cubicBezTo>
                    <a:pt x="2914" y="240"/>
                    <a:pt x="2958" y="337"/>
                    <a:pt x="2973" y="443"/>
                  </a:cubicBezTo>
                  <a:cubicBezTo>
                    <a:pt x="3190" y="517"/>
                    <a:pt x="3318" y="799"/>
                    <a:pt x="3259" y="1073"/>
                  </a:cubicBezTo>
                  <a:cubicBezTo>
                    <a:pt x="3254" y="1096"/>
                    <a:pt x="3248" y="1118"/>
                    <a:pt x="3240" y="1140"/>
                  </a:cubicBezTo>
                  <a:cubicBezTo>
                    <a:pt x="3414" y="1425"/>
                    <a:pt x="3371" y="1834"/>
                    <a:pt x="3145" y="2052"/>
                  </a:cubicBezTo>
                  <a:cubicBezTo>
                    <a:pt x="3074" y="2121"/>
                    <a:pt x="2991" y="2165"/>
                    <a:pt x="2903" y="2180"/>
                  </a:cubicBezTo>
                  <a:cubicBezTo>
                    <a:pt x="2901" y="2487"/>
                    <a:pt x="2702" y="2734"/>
                    <a:pt x="2458" y="2731"/>
                  </a:cubicBezTo>
                  <a:cubicBezTo>
                    <a:pt x="2377" y="2730"/>
                    <a:pt x="2297" y="2701"/>
                    <a:pt x="2228" y="2647"/>
                  </a:cubicBezTo>
                  <a:cubicBezTo>
                    <a:pt x="2146" y="2991"/>
                    <a:pt x="1858" y="3185"/>
                    <a:pt x="1586" y="3081"/>
                  </a:cubicBezTo>
                  <a:cubicBezTo>
                    <a:pt x="1472" y="3037"/>
                    <a:pt x="1373" y="2945"/>
                    <a:pt x="1307" y="2820"/>
                  </a:cubicBezTo>
                  <a:cubicBezTo>
                    <a:pt x="1028" y="3031"/>
                    <a:pt x="666" y="2918"/>
                    <a:pt x="499" y="2565"/>
                  </a:cubicBezTo>
                  <a:cubicBezTo>
                    <a:pt x="496" y="2561"/>
                    <a:pt x="494" y="2557"/>
                    <a:pt x="492" y="2552"/>
                  </a:cubicBezTo>
                  <a:cubicBezTo>
                    <a:pt x="310" y="2579"/>
                    <a:pt x="145" y="2415"/>
                    <a:pt x="123" y="2186"/>
                  </a:cubicBezTo>
                  <a:cubicBezTo>
                    <a:pt x="112" y="2064"/>
                    <a:pt x="144" y="1942"/>
                    <a:pt x="211" y="1852"/>
                  </a:cubicBezTo>
                  <a:cubicBezTo>
                    <a:pt x="53" y="1735"/>
                    <a:pt x="0" y="1478"/>
                    <a:pt x="92" y="1278"/>
                  </a:cubicBezTo>
                  <a:cubicBezTo>
                    <a:pt x="146" y="1163"/>
                    <a:pt x="239" y="1087"/>
                    <a:pt x="344" y="1073"/>
                  </a:cubicBezTo>
                  <a:lnTo>
                    <a:pt x="347" y="1063"/>
                  </a:lnTo>
                  <a:close/>
                </a:path>
              </a:pathLst>
            </a:custGeom>
            <a:noFill/>
            <a:ln w="26988"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sp>
          <p:nvSpPr>
            <p:cNvPr id="2082" name="Freeform 51"/>
            <p:cNvSpPr>
              <a:spLocks noEditPoints="1"/>
            </p:cNvSpPr>
            <p:nvPr/>
          </p:nvSpPr>
          <p:spPr bwMode="auto">
            <a:xfrm>
              <a:off x="5268" y="1679"/>
              <a:ext cx="261" cy="224"/>
            </a:xfrm>
            <a:custGeom>
              <a:avLst/>
              <a:gdLst>
                <a:gd name="T0" fmla="*/ 194 w 3025"/>
                <a:gd name="T1" fmla="*/ 1681 h 2592"/>
                <a:gd name="T2" fmla="*/ 0 w 3025"/>
                <a:gd name="T3" fmla="*/ 1625 h 2592"/>
                <a:gd name="T4" fmla="*/ 364 w 3025"/>
                <a:gd name="T5" fmla="*/ 2297 h 2592"/>
                <a:gd name="T6" fmla="*/ 279 w 3025"/>
                <a:gd name="T7" fmla="*/ 2324 h 2592"/>
                <a:gd name="T8" fmla="*/ 1093 w 3025"/>
                <a:gd name="T9" fmla="*/ 2592 h 2592"/>
                <a:gd name="T10" fmla="*/ 1042 w 3025"/>
                <a:gd name="T11" fmla="*/ 2470 h 2592"/>
                <a:gd name="T12" fmla="*/ 2035 w 3025"/>
                <a:gd name="T13" fmla="*/ 2286 h 2592"/>
                <a:gd name="T14" fmla="*/ 2015 w 3025"/>
                <a:gd name="T15" fmla="*/ 2421 h 2592"/>
                <a:gd name="T16" fmla="*/ 2439 w 3025"/>
                <a:gd name="T17" fmla="*/ 1454 h 2592"/>
                <a:gd name="T18" fmla="*/ 2687 w 3025"/>
                <a:gd name="T19" fmla="*/ 1957 h 2592"/>
                <a:gd name="T20" fmla="*/ 3025 w 3025"/>
                <a:gd name="T21" fmla="*/ 918 h 2592"/>
                <a:gd name="T22" fmla="*/ 2914 w 3025"/>
                <a:gd name="T23" fmla="*/ 1107 h 2592"/>
                <a:gd name="T24" fmla="*/ 2759 w 3025"/>
                <a:gd name="T25" fmla="*/ 217 h 2592"/>
                <a:gd name="T26" fmla="*/ 2765 w 3025"/>
                <a:gd name="T27" fmla="*/ 306 h 2592"/>
                <a:gd name="T28" fmla="*/ 2054 w 3025"/>
                <a:gd name="T29" fmla="*/ 113 h 2592"/>
                <a:gd name="T30" fmla="*/ 2111 w 3025"/>
                <a:gd name="T31" fmla="*/ 0 h 2592"/>
                <a:gd name="T32" fmla="*/ 1525 w 3025"/>
                <a:gd name="T33" fmla="*/ 167 h 2592"/>
                <a:gd name="T34" fmla="*/ 1552 w 3025"/>
                <a:gd name="T35" fmla="*/ 69 h 2592"/>
                <a:gd name="T36" fmla="*/ 904 w 3025"/>
                <a:gd name="T37" fmla="*/ 201 h 2592"/>
                <a:gd name="T38" fmla="*/ 1003 w 3025"/>
                <a:gd name="T39" fmla="*/ 296 h 2592"/>
                <a:gd name="T40" fmla="*/ 150 w 3025"/>
                <a:gd name="T41" fmla="*/ 948 h 2592"/>
                <a:gd name="T42" fmla="*/ 133 w 3025"/>
                <a:gd name="T43" fmla="*/ 848 h 25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3025" h="2592">
                  <a:moveTo>
                    <a:pt x="194" y="1681"/>
                  </a:moveTo>
                  <a:cubicBezTo>
                    <a:pt x="126" y="1688"/>
                    <a:pt x="59" y="1668"/>
                    <a:pt x="0" y="1625"/>
                  </a:cubicBezTo>
                  <a:moveTo>
                    <a:pt x="364" y="2297"/>
                  </a:moveTo>
                  <a:cubicBezTo>
                    <a:pt x="337" y="2310"/>
                    <a:pt x="308" y="2319"/>
                    <a:pt x="279" y="2324"/>
                  </a:cubicBezTo>
                  <a:moveTo>
                    <a:pt x="1093" y="2592"/>
                  </a:moveTo>
                  <a:cubicBezTo>
                    <a:pt x="1072" y="2554"/>
                    <a:pt x="1055" y="2513"/>
                    <a:pt x="1042" y="2470"/>
                  </a:cubicBezTo>
                  <a:moveTo>
                    <a:pt x="2035" y="2286"/>
                  </a:moveTo>
                  <a:cubicBezTo>
                    <a:pt x="2032" y="2332"/>
                    <a:pt x="2025" y="2377"/>
                    <a:pt x="2015" y="2421"/>
                  </a:cubicBezTo>
                  <a:moveTo>
                    <a:pt x="2439" y="1454"/>
                  </a:moveTo>
                  <a:cubicBezTo>
                    <a:pt x="2592" y="1548"/>
                    <a:pt x="2689" y="1744"/>
                    <a:pt x="2687" y="1957"/>
                  </a:cubicBezTo>
                  <a:moveTo>
                    <a:pt x="3025" y="918"/>
                  </a:moveTo>
                  <a:cubicBezTo>
                    <a:pt x="3000" y="991"/>
                    <a:pt x="2962" y="1055"/>
                    <a:pt x="2914" y="1107"/>
                  </a:cubicBezTo>
                  <a:moveTo>
                    <a:pt x="2759" y="217"/>
                  </a:moveTo>
                  <a:cubicBezTo>
                    <a:pt x="2764" y="247"/>
                    <a:pt x="2766" y="277"/>
                    <a:pt x="2765" y="306"/>
                  </a:cubicBezTo>
                  <a:moveTo>
                    <a:pt x="2054" y="113"/>
                  </a:moveTo>
                  <a:cubicBezTo>
                    <a:pt x="2068" y="72"/>
                    <a:pt x="2087" y="34"/>
                    <a:pt x="2111" y="0"/>
                  </a:cubicBezTo>
                  <a:moveTo>
                    <a:pt x="1525" y="167"/>
                  </a:moveTo>
                  <a:cubicBezTo>
                    <a:pt x="1531" y="133"/>
                    <a:pt x="1540" y="101"/>
                    <a:pt x="1552" y="69"/>
                  </a:cubicBezTo>
                  <a:moveTo>
                    <a:pt x="904" y="201"/>
                  </a:moveTo>
                  <a:cubicBezTo>
                    <a:pt x="940" y="227"/>
                    <a:pt x="973" y="259"/>
                    <a:pt x="1003" y="296"/>
                  </a:cubicBezTo>
                  <a:moveTo>
                    <a:pt x="150" y="948"/>
                  </a:moveTo>
                  <a:cubicBezTo>
                    <a:pt x="142" y="916"/>
                    <a:pt x="137" y="882"/>
                    <a:pt x="133" y="848"/>
                  </a:cubicBezTo>
                </a:path>
              </a:pathLst>
            </a:custGeom>
            <a:noFill/>
            <a:ln w="26988" cap="flat">
              <a:solidFill>
                <a:srgbClr val="00000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dirty="0"/>
            </a:p>
          </p:txBody>
        </p:sp>
      </p:grpSp>
      <p:sp>
        <p:nvSpPr>
          <p:cNvPr id="2083" name="TextBox 2082"/>
          <p:cNvSpPr txBox="1"/>
          <p:nvPr/>
        </p:nvSpPr>
        <p:spPr>
          <a:xfrm>
            <a:off x="6934199" y="3581400"/>
            <a:ext cx="2695575" cy="307777"/>
          </a:xfrm>
          <a:prstGeom prst="rect">
            <a:avLst/>
          </a:prstGeom>
          <a:noFill/>
        </p:spPr>
        <p:txBody>
          <a:bodyPr wrap="square" rtlCol="0">
            <a:spAutoFit/>
          </a:bodyPr>
          <a:lstStyle/>
          <a:p>
            <a:r>
              <a:rPr lang="en-US" sz="1400" b="1" dirty="0" smtClean="0">
                <a:solidFill>
                  <a:schemeClr val="bg1"/>
                </a:solidFill>
                <a:latin typeface="+mj-lt"/>
              </a:rPr>
              <a:t>Skills, Knowledge, Resources</a:t>
            </a:r>
            <a:endParaRPr lang="en-US" sz="1400" b="1" dirty="0">
              <a:solidFill>
                <a:schemeClr val="bg1"/>
              </a:solidFill>
              <a:latin typeface="+mj-lt"/>
            </a:endParaRPr>
          </a:p>
        </p:txBody>
      </p:sp>
      <p:cxnSp>
        <p:nvCxnSpPr>
          <p:cNvPr id="2085" name="Straight Arrow Connector 2084"/>
          <p:cNvCxnSpPr/>
          <p:nvPr/>
        </p:nvCxnSpPr>
        <p:spPr>
          <a:xfrm flipV="1">
            <a:off x="6934199" y="1155701"/>
            <a:ext cx="0" cy="2035175"/>
          </a:xfrm>
          <a:prstGeom prst="straightConnector1">
            <a:avLst/>
          </a:prstGeom>
          <a:ln w="38100">
            <a:solidFill>
              <a:schemeClr val="bg1">
                <a:alpha val="60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087" name="Straight Arrow Connector 2086"/>
          <p:cNvCxnSpPr/>
          <p:nvPr/>
        </p:nvCxnSpPr>
        <p:spPr>
          <a:xfrm>
            <a:off x="6934199" y="3190876"/>
            <a:ext cx="2695575" cy="0"/>
          </a:xfrm>
          <a:prstGeom prst="straightConnector1">
            <a:avLst/>
          </a:prstGeom>
          <a:ln w="38100">
            <a:solidFill>
              <a:schemeClr val="bg1">
                <a:alpha val="60000"/>
              </a:schemeClr>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8230851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133975"/>
            <a:ext cx="8534400" cy="860424"/>
          </a:xfrm>
        </p:spPr>
        <p:txBody>
          <a:bodyPr>
            <a:normAutofit/>
          </a:bodyPr>
          <a:lstStyle/>
          <a:p>
            <a:r>
              <a:rPr lang="en-US" sz="2800" dirty="0" smtClean="0"/>
              <a:t>Evaluate</a:t>
            </a:r>
            <a:endParaRPr lang="en-US" sz="2800" dirty="0"/>
          </a:p>
        </p:txBody>
      </p:sp>
      <p:sp>
        <p:nvSpPr>
          <p:cNvPr id="3" name="Content Placeholder 2"/>
          <p:cNvSpPr>
            <a:spLocks noGrp="1"/>
          </p:cNvSpPr>
          <p:nvPr>
            <p:ph idx="1"/>
          </p:nvPr>
        </p:nvSpPr>
        <p:spPr>
          <a:xfrm>
            <a:off x="684212" y="810682"/>
            <a:ext cx="8534400" cy="3615267"/>
          </a:xfrm>
        </p:spPr>
        <p:txBody>
          <a:bodyPr>
            <a:normAutofit fontScale="25000" lnSpcReduction="20000"/>
          </a:bodyPr>
          <a:lstStyle/>
          <a:p>
            <a:endParaRPr lang="en-US" sz="7200" b="1" dirty="0" smtClean="0"/>
          </a:p>
          <a:p>
            <a:r>
              <a:rPr lang="en-US" sz="7200" b="1" dirty="0" smtClean="0"/>
              <a:t>Leader</a:t>
            </a:r>
          </a:p>
          <a:p>
            <a:pPr lvl="1"/>
            <a:r>
              <a:rPr lang="en-US" sz="7200" b="1" dirty="0" smtClean="0"/>
              <a:t>“Trust is the Foundation of Leadership” (1)</a:t>
            </a:r>
          </a:p>
          <a:p>
            <a:pPr lvl="1"/>
            <a:r>
              <a:rPr lang="en-US" sz="7200" b="1" dirty="0" smtClean="0"/>
              <a:t>“People Naturally Follow Leaders Stronger Than Themselves” (1)</a:t>
            </a:r>
          </a:p>
          <a:p>
            <a:pPr lvl="1"/>
            <a:r>
              <a:rPr lang="en-US" sz="7200" b="1" dirty="0" smtClean="0"/>
              <a:t>“People Do What People See”(1)</a:t>
            </a:r>
          </a:p>
          <a:p>
            <a:pPr lvl="1"/>
            <a:r>
              <a:rPr lang="en-US" sz="7200" b="1" dirty="0" smtClean="0"/>
              <a:t>Connection – “Touch a Heart Before Ask for a Hand”; “People Buy Into the Leader, Then the Vision” (1)</a:t>
            </a:r>
          </a:p>
          <a:p>
            <a:r>
              <a:rPr lang="en-US" sz="7200" b="1" dirty="0" smtClean="0"/>
              <a:t>Golden Rules of Motivation (2)</a:t>
            </a:r>
          </a:p>
          <a:p>
            <a:pPr lvl="1"/>
            <a:r>
              <a:rPr lang="en-US" sz="7200" b="1" dirty="0" smtClean="0"/>
              <a:t>Do People Know Your Plans?</a:t>
            </a:r>
          </a:p>
          <a:p>
            <a:pPr lvl="1"/>
            <a:r>
              <a:rPr lang="en-US" sz="7200" b="1" dirty="0" smtClean="0"/>
              <a:t>Do You Give Feedback?</a:t>
            </a:r>
          </a:p>
          <a:p>
            <a:pPr lvl="1"/>
            <a:r>
              <a:rPr lang="en-US" sz="7200" b="1" dirty="0" smtClean="0"/>
              <a:t>Do You Build on Strengths?</a:t>
            </a:r>
          </a:p>
          <a:p>
            <a:pPr lvl="1"/>
            <a:r>
              <a:rPr lang="en-US" sz="7200" b="1" dirty="0" smtClean="0"/>
              <a:t>Do You Give Constructive Praise?</a:t>
            </a:r>
          </a:p>
          <a:p>
            <a:pPr lvl="1"/>
            <a:r>
              <a:rPr lang="en-US" sz="7200" b="1" dirty="0" smtClean="0"/>
              <a:t>Do You Give Rewards?</a:t>
            </a:r>
          </a:p>
          <a:p>
            <a:pPr lvl="1"/>
            <a:r>
              <a:rPr lang="en-US" sz="7200" b="1" dirty="0" smtClean="0"/>
              <a:t>Do You Listen and Learn?</a:t>
            </a:r>
          </a:p>
          <a:p>
            <a:pPr lvl="1"/>
            <a:r>
              <a:rPr lang="en-US" sz="7200" b="1" dirty="0" smtClean="0"/>
              <a:t>Do You Set an Example?</a:t>
            </a:r>
          </a:p>
          <a:p>
            <a:pPr lvl="1"/>
            <a:endParaRPr lang="en-US" dirty="0"/>
          </a:p>
        </p:txBody>
      </p:sp>
      <p:sp>
        <p:nvSpPr>
          <p:cNvPr id="4" name="TextBox 3"/>
          <p:cNvSpPr txBox="1"/>
          <p:nvPr/>
        </p:nvSpPr>
        <p:spPr>
          <a:xfrm>
            <a:off x="684212" y="6080124"/>
            <a:ext cx="10496550" cy="523220"/>
          </a:xfrm>
          <a:prstGeom prst="rect">
            <a:avLst/>
          </a:prstGeom>
          <a:noFill/>
        </p:spPr>
        <p:txBody>
          <a:bodyPr wrap="square" rtlCol="0">
            <a:spAutoFit/>
          </a:bodyPr>
          <a:lstStyle/>
          <a:p>
            <a:r>
              <a:rPr lang="en-US" sz="1400" dirty="0" smtClean="0"/>
              <a:t>From  (1)John Maxwell “The 21 Irrefutable Laws of Leadership” &amp;  (2) Dorothy Leeds “Smart Questions – The Essential Strategy for Successful Managers” </a:t>
            </a:r>
            <a:endParaRPr lang="en-US" sz="1400" dirty="0"/>
          </a:p>
        </p:txBody>
      </p:sp>
    </p:spTree>
    <p:extLst>
      <p:ext uri="{BB962C8B-B14F-4D97-AF65-F5344CB8AC3E}">
        <p14:creationId xmlns:p14="http://schemas.microsoft.com/office/powerpoint/2010/main" val="323843607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Evaluate</a:t>
            </a:r>
            <a:endParaRPr lang="en-US" dirty="0"/>
          </a:p>
        </p:txBody>
      </p:sp>
      <p:sp>
        <p:nvSpPr>
          <p:cNvPr id="3" name="Content Placeholder 2"/>
          <p:cNvSpPr>
            <a:spLocks noGrp="1"/>
          </p:cNvSpPr>
          <p:nvPr>
            <p:ph idx="1"/>
          </p:nvPr>
        </p:nvSpPr>
        <p:spPr>
          <a:xfrm>
            <a:off x="684212" y="685800"/>
            <a:ext cx="8534400" cy="4305300"/>
          </a:xfrm>
        </p:spPr>
        <p:txBody>
          <a:bodyPr>
            <a:normAutofit fontScale="92500" lnSpcReduction="10000"/>
          </a:bodyPr>
          <a:lstStyle/>
          <a:p>
            <a:r>
              <a:rPr lang="en-US" b="1" dirty="0" smtClean="0"/>
              <a:t>Person</a:t>
            </a:r>
          </a:p>
          <a:p>
            <a:r>
              <a:rPr lang="en-US" b="1" dirty="0" smtClean="0"/>
              <a:t>Ask For It – But Set the Stage for a Person to Respond  For Their Reasons</a:t>
            </a:r>
          </a:p>
          <a:p>
            <a:pPr lvl="1"/>
            <a:r>
              <a:rPr lang="en-US" b="1" dirty="0" smtClean="0"/>
              <a:t>“What Do I (as Employer, Leader) Want to Happen as a Result of My Efforts to Motivate?” (2) ---- Aligned With “What’s in it for the Employee to do What I Want?”  “Why Should the Employee Want to do Her/His Best?”</a:t>
            </a:r>
          </a:p>
          <a:p>
            <a:pPr lvl="1"/>
            <a:r>
              <a:rPr lang="en-US" b="1" dirty="0" smtClean="0"/>
              <a:t>If I Were in this Person’s “Shoes” – What Would I Need to Get Me Moving?”(2)</a:t>
            </a:r>
          </a:p>
          <a:p>
            <a:pPr lvl="1"/>
            <a:r>
              <a:rPr lang="en-US" b="1" dirty="0" smtClean="0"/>
              <a:t>“What Can I Do to Enhance Her/His Job So She/He Will Want to Aim for Peak Performance?” (2)</a:t>
            </a:r>
          </a:p>
          <a:p>
            <a:r>
              <a:rPr lang="en-US" b="1" dirty="0" smtClean="0"/>
              <a:t>Understand the Person’s Work Style and How To Maximize in the Position</a:t>
            </a:r>
          </a:p>
          <a:p>
            <a:r>
              <a:rPr lang="en-US" b="1" dirty="0" smtClean="0"/>
              <a:t>What Happens if the Person is Not Suited for the Position?</a:t>
            </a:r>
          </a:p>
          <a:p>
            <a:pPr lvl="1"/>
            <a:endParaRPr lang="en-US" dirty="0"/>
          </a:p>
        </p:txBody>
      </p:sp>
      <p:sp>
        <p:nvSpPr>
          <p:cNvPr id="4" name="TextBox 3"/>
          <p:cNvSpPr txBox="1"/>
          <p:nvPr/>
        </p:nvSpPr>
        <p:spPr>
          <a:xfrm>
            <a:off x="684212" y="5781675"/>
            <a:ext cx="8764588" cy="523220"/>
          </a:xfrm>
          <a:prstGeom prst="rect">
            <a:avLst/>
          </a:prstGeom>
          <a:noFill/>
        </p:spPr>
        <p:txBody>
          <a:bodyPr wrap="square" rtlCol="0">
            <a:spAutoFit/>
          </a:bodyPr>
          <a:lstStyle/>
          <a:p>
            <a:r>
              <a:rPr lang="en-US" sz="1400" dirty="0"/>
              <a:t>From  (1)John Maxwell “The 21 Irrefutable Laws of Leadership” &amp;  (2) Dorothy Leeds “Smart Questions – The Essential Strategy for Successful Managers” </a:t>
            </a:r>
          </a:p>
        </p:txBody>
      </p:sp>
    </p:spTree>
    <p:extLst>
      <p:ext uri="{BB962C8B-B14F-4D97-AF65-F5344CB8AC3E}">
        <p14:creationId xmlns:p14="http://schemas.microsoft.com/office/powerpoint/2010/main" val="329042996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4212" y="5125507"/>
            <a:ext cx="8534400" cy="1507067"/>
          </a:xfrm>
        </p:spPr>
        <p:txBody>
          <a:bodyPr/>
          <a:lstStyle/>
          <a:p>
            <a:r>
              <a:rPr lang="en-US" dirty="0" smtClean="0"/>
              <a:t>Evaluate</a:t>
            </a:r>
            <a:endParaRPr lang="en-US" dirty="0"/>
          </a:p>
        </p:txBody>
      </p:sp>
      <p:sp>
        <p:nvSpPr>
          <p:cNvPr id="3" name="Content Placeholder 2"/>
          <p:cNvSpPr>
            <a:spLocks noGrp="1"/>
          </p:cNvSpPr>
          <p:nvPr>
            <p:ph idx="1"/>
          </p:nvPr>
        </p:nvSpPr>
        <p:spPr>
          <a:xfrm>
            <a:off x="684212" y="685800"/>
            <a:ext cx="8534400" cy="4829175"/>
          </a:xfrm>
        </p:spPr>
        <p:txBody>
          <a:bodyPr>
            <a:normAutofit lnSpcReduction="10000"/>
          </a:bodyPr>
          <a:lstStyle/>
          <a:p>
            <a:r>
              <a:rPr lang="en-US" b="1" dirty="0" smtClean="0"/>
              <a:t>Position</a:t>
            </a:r>
          </a:p>
          <a:p>
            <a:pPr lvl="1"/>
            <a:r>
              <a:rPr lang="en-US" sz="2000" b="1" dirty="0" smtClean="0"/>
              <a:t>Do You Have the Right Person in the Right Position? Define the “Real Job” and Exactly What Kind of Person Would Best “Fill It”.</a:t>
            </a:r>
          </a:p>
          <a:p>
            <a:pPr lvl="1"/>
            <a:r>
              <a:rPr lang="en-US" sz="2000" b="1" dirty="0" smtClean="0"/>
              <a:t>Job Description &amp; “The Hidden One”</a:t>
            </a:r>
          </a:p>
          <a:p>
            <a:pPr lvl="1"/>
            <a:r>
              <a:rPr lang="en-US" sz="2000" b="1" dirty="0" smtClean="0"/>
              <a:t>What are the “One Thing(s)” This Person Must Have? Success Factors</a:t>
            </a:r>
          </a:p>
          <a:p>
            <a:pPr lvl="2"/>
            <a:r>
              <a:rPr lang="en-US" sz="2000" b="1" dirty="0" smtClean="0"/>
              <a:t>Behavior, Motivation, Values, Attitudes</a:t>
            </a:r>
          </a:p>
          <a:p>
            <a:pPr lvl="2"/>
            <a:r>
              <a:rPr lang="en-US" sz="2000" b="1" dirty="0" smtClean="0"/>
              <a:t>Skills and Abilities</a:t>
            </a:r>
          </a:p>
          <a:p>
            <a:pPr lvl="2"/>
            <a:r>
              <a:rPr lang="en-US" sz="2000" b="1" dirty="0" smtClean="0"/>
              <a:t>Knowledge and Experience</a:t>
            </a:r>
          </a:p>
          <a:p>
            <a:pPr lvl="1"/>
            <a:r>
              <a:rPr lang="en-US" sz="2000" b="1" dirty="0" smtClean="0"/>
              <a:t>The Interview Process – Testing and Evaluating</a:t>
            </a:r>
          </a:p>
          <a:p>
            <a:pPr lvl="1"/>
            <a:r>
              <a:rPr lang="en-US" sz="2000" b="1" dirty="0" smtClean="0"/>
              <a:t>The Existing Position – Has It Changed? </a:t>
            </a:r>
          </a:p>
          <a:p>
            <a:pPr lvl="1"/>
            <a:endParaRPr lang="en-US" b="1" dirty="0"/>
          </a:p>
        </p:txBody>
      </p:sp>
    </p:spTree>
    <p:extLst>
      <p:ext uri="{BB962C8B-B14F-4D97-AF65-F5344CB8AC3E}">
        <p14:creationId xmlns:p14="http://schemas.microsoft.com/office/powerpoint/2010/main" val="114571881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08037" y="5686425"/>
            <a:ext cx="8534400" cy="917574"/>
          </a:xfrm>
        </p:spPr>
        <p:txBody>
          <a:bodyPr>
            <a:normAutofit/>
          </a:bodyPr>
          <a:lstStyle/>
          <a:p>
            <a:r>
              <a:rPr lang="en-US" sz="2800" dirty="0" smtClean="0"/>
              <a:t>Plan, Implement and Review</a:t>
            </a:r>
            <a:endParaRPr lang="en-US" sz="2800" dirty="0"/>
          </a:p>
        </p:txBody>
      </p:sp>
      <p:sp>
        <p:nvSpPr>
          <p:cNvPr id="3" name="Content Placeholder 2"/>
          <p:cNvSpPr>
            <a:spLocks noGrp="1"/>
          </p:cNvSpPr>
          <p:nvPr>
            <p:ph idx="1"/>
          </p:nvPr>
        </p:nvSpPr>
        <p:spPr>
          <a:xfrm>
            <a:off x="684211" y="238125"/>
            <a:ext cx="10355264" cy="5448300"/>
          </a:xfrm>
        </p:spPr>
        <p:txBody>
          <a:bodyPr>
            <a:normAutofit/>
          </a:bodyPr>
          <a:lstStyle/>
          <a:p>
            <a:r>
              <a:rPr lang="en-US" sz="2400" b="1" dirty="0" smtClean="0"/>
              <a:t>Plan</a:t>
            </a:r>
          </a:p>
          <a:p>
            <a:pPr lvl="1"/>
            <a:r>
              <a:rPr lang="en-US" sz="2400" b="1" dirty="0" smtClean="0"/>
              <a:t>New Position:</a:t>
            </a:r>
          </a:p>
          <a:p>
            <a:pPr lvl="2"/>
            <a:r>
              <a:rPr lang="en-US" sz="2000" b="1" dirty="0" smtClean="0"/>
              <a:t>Create Interview Process and Who Will Participate</a:t>
            </a:r>
          </a:p>
          <a:p>
            <a:pPr lvl="2"/>
            <a:r>
              <a:rPr lang="en-US" sz="2000" b="1" dirty="0" smtClean="0"/>
              <a:t>Test for the Success Factors</a:t>
            </a:r>
          </a:p>
          <a:p>
            <a:pPr lvl="1"/>
            <a:r>
              <a:rPr lang="en-US" sz="2400" b="1" dirty="0" smtClean="0"/>
              <a:t>Changing Position:</a:t>
            </a:r>
          </a:p>
          <a:p>
            <a:pPr lvl="2"/>
            <a:r>
              <a:rPr lang="en-US" sz="2000" b="1" dirty="0" smtClean="0"/>
              <a:t>“Base Line” Evaluation to Give Employee “The Roadmap” – Here is Where You Are; Here is Where We Need You to Be</a:t>
            </a:r>
          </a:p>
          <a:p>
            <a:pPr lvl="1"/>
            <a:r>
              <a:rPr lang="en-US" sz="2400" b="1" dirty="0" smtClean="0"/>
              <a:t>“Changing” Employee</a:t>
            </a:r>
          </a:p>
          <a:p>
            <a:pPr lvl="2"/>
            <a:r>
              <a:rPr lang="en-US" sz="2000" b="1" dirty="0" smtClean="0"/>
              <a:t>Coach, Counsel or Discipline – Having a Process to Distinguish and Apply Fairly and Consistently.</a:t>
            </a:r>
          </a:p>
          <a:p>
            <a:pPr marL="457200" lvl="1" indent="0">
              <a:buNone/>
            </a:pPr>
            <a:endParaRPr lang="en-US" dirty="0"/>
          </a:p>
        </p:txBody>
      </p:sp>
    </p:spTree>
    <p:extLst>
      <p:ext uri="{BB962C8B-B14F-4D97-AF65-F5344CB8AC3E}">
        <p14:creationId xmlns:p14="http://schemas.microsoft.com/office/powerpoint/2010/main" val="287368362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08037" y="5686425"/>
            <a:ext cx="8534400" cy="917574"/>
          </a:xfrm>
        </p:spPr>
        <p:txBody>
          <a:bodyPr>
            <a:normAutofit/>
          </a:bodyPr>
          <a:lstStyle/>
          <a:p>
            <a:r>
              <a:rPr lang="en-US" sz="2800" dirty="0" smtClean="0"/>
              <a:t>Plan, Implement and Review</a:t>
            </a:r>
            <a:endParaRPr lang="en-US" sz="2800" dirty="0"/>
          </a:p>
        </p:txBody>
      </p:sp>
      <p:sp>
        <p:nvSpPr>
          <p:cNvPr id="3" name="Content Placeholder 2"/>
          <p:cNvSpPr>
            <a:spLocks noGrp="1"/>
          </p:cNvSpPr>
          <p:nvPr>
            <p:ph idx="1"/>
          </p:nvPr>
        </p:nvSpPr>
        <p:spPr>
          <a:xfrm>
            <a:off x="684211" y="333375"/>
            <a:ext cx="10355264" cy="5353050"/>
          </a:xfrm>
        </p:spPr>
        <p:txBody>
          <a:bodyPr>
            <a:normAutofit/>
          </a:bodyPr>
          <a:lstStyle/>
          <a:p>
            <a:r>
              <a:rPr lang="en-US" sz="2400" b="1" dirty="0" smtClean="0"/>
              <a:t>Implement</a:t>
            </a:r>
          </a:p>
          <a:p>
            <a:pPr lvl="1"/>
            <a:r>
              <a:rPr lang="en-US" sz="2000" b="1" dirty="0" smtClean="0"/>
              <a:t>New Position: Follow the Process; “Don’t Fall In Love” Just Yet</a:t>
            </a:r>
          </a:p>
          <a:p>
            <a:pPr lvl="1"/>
            <a:r>
              <a:rPr lang="en-US" sz="2000" b="1" dirty="0" smtClean="0"/>
              <a:t>Changing Position:  Base Line Evaluation with timelines for accomplishment</a:t>
            </a:r>
          </a:p>
          <a:p>
            <a:pPr lvl="1"/>
            <a:r>
              <a:rPr lang="en-US" sz="2000" b="1" dirty="0" smtClean="0"/>
              <a:t>“Changing” Employee: Document Course of Action; Provide Support</a:t>
            </a:r>
          </a:p>
          <a:p>
            <a:pPr marL="457200" lvl="1" indent="0">
              <a:buNone/>
            </a:pPr>
            <a:endParaRPr lang="en-US" dirty="0"/>
          </a:p>
        </p:txBody>
      </p:sp>
    </p:spTree>
    <p:extLst>
      <p:ext uri="{BB962C8B-B14F-4D97-AF65-F5344CB8AC3E}">
        <p14:creationId xmlns:p14="http://schemas.microsoft.com/office/powerpoint/2010/main" val="959488467"/>
      </p:ext>
    </p:extLst>
  </p:cSld>
  <p:clrMapOvr>
    <a:masterClrMapping/>
  </p:clrMapOvr>
  <p:timing>
    <p:tnLst>
      <p:par>
        <p:cTn id="1" dur="indefinite" restart="never" nodeType="tmRoot"/>
      </p:par>
    </p:tnLst>
  </p:timing>
</p:sld>
</file>

<file path=ppt/theme/theme1.xml><?xml version="1.0" encoding="utf-8"?>
<a:theme xmlns:a="http://schemas.openxmlformats.org/drawingml/2006/main" name="Slice">
  <a:themeElements>
    <a:clrScheme name="Slice">
      <a:dk1>
        <a:sysClr val="windowText" lastClr="000000"/>
      </a:dk1>
      <a:lt1>
        <a:sysClr val="window" lastClr="FFFFFF"/>
      </a:lt1>
      <a:dk2>
        <a:srgbClr val="537D0B"/>
      </a:dk2>
      <a:lt2>
        <a:srgbClr val="A9E257"/>
      </a:lt2>
      <a:accent1>
        <a:srgbClr val="38540A"/>
      </a:accent1>
      <a:accent2>
        <a:srgbClr val="31A274"/>
      </a:accent2>
      <a:accent3>
        <a:srgbClr val="236073"/>
      </a:accent3>
      <a:accent4>
        <a:srgbClr val="6C4D90"/>
      </a:accent4>
      <a:accent5>
        <a:srgbClr val="983C27"/>
      </a:accent5>
      <a:accent6>
        <a:srgbClr val="CD811F"/>
      </a:accent6>
      <a:hlink>
        <a:srgbClr val="293F06"/>
      </a:hlink>
      <a:folHlink>
        <a:srgbClr val="68883A"/>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19759155-7935-4C61-A06C-C04380D1B16E}"/>
    </a:ext>
  </a:extLst>
</a:theme>
</file>

<file path=docProps/app.xml><?xml version="1.0" encoding="utf-8"?>
<Properties xmlns="http://schemas.openxmlformats.org/officeDocument/2006/extended-properties" xmlns:vt="http://schemas.openxmlformats.org/officeDocument/2006/docPropsVTypes">
  <Template>Slice</Template>
  <TotalTime>624</TotalTime>
  <Words>1558</Words>
  <Application>Microsoft Office PowerPoint</Application>
  <PresentationFormat>Widescreen</PresentationFormat>
  <Paragraphs>184</Paragraphs>
  <Slides>19</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19</vt:i4>
      </vt:variant>
    </vt:vector>
  </HeadingPairs>
  <TitlesOfParts>
    <vt:vector size="25" baseType="lpstr">
      <vt:lpstr>Arial</vt:lpstr>
      <vt:lpstr>Calibri</vt:lpstr>
      <vt:lpstr>Century Gothic</vt:lpstr>
      <vt:lpstr>Times New Roman</vt:lpstr>
      <vt:lpstr>Wingdings 3</vt:lpstr>
      <vt:lpstr>Slice</vt:lpstr>
      <vt:lpstr>Find, Develop and retain</vt:lpstr>
      <vt:lpstr>Purpose of Our Conversation</vt:lpstr>
      <vt:lpstr>PowerPoint Presentation</vt:lpstr>
      <vt:lpstr>Evaluate</vt:lpstr>
      <vt:lpstr>Evaluate</vt:lpstr>
      <vt:lpstr>Evaluate</vt:lpstr>
      <vt:lpstr>Evaluate</vt:lpstr>
      <vt:lpstr>Plan, Implement and Review</vt:lpstr>
      <vt:lpstr>Plan, Implement and Review</vt:lpstr>
      <vt:lpstr>Plan, Implement and Review</vt:lpstr>
      <vt:lpstr>Question</vt:lpstr>
      <vt:lpstr>Question</vt:lpstr>
      <vt:lpstr>Question</vt:lpstr>
      <vt:lpstr>Understand and Action</vt:lpstr>
      <vt:lpstr>Understand and Action</vt:lpstr>
      <vt:lpstr>Discussion</vt:lpstr>
      <vt:lpstr>Discussion</vt:lpstr>
      <vt:lpstr>Discussion</vt:lpstr>
      <vt:lpstr>Thank you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Calendar &amp; Email</dc:creator>
  <cp:lastModifiedBy>Calendar &amp; Email</cp:lastModifiedBy>
  <cp:revision>55</cp:revision>
  <dcterms:created xsi:type="dcterms:W3CDTF">2014-09-15T09:25:13Z</dcterms:created>
  <dcterms:modified xsi:type="dcterms:W3CDTF">2014-10-19T19:11:33Z</dcterms:modified>
</cp:coreProperties>
</file>

<file path=docProps/thumbnail.jpeg>
</file>